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9" r:id="rId2"/>
    <p:sldId id="257" r:id="rId3"/>
    <p:sldId id="258" r:id="rId4"/>
    <p:sldId id="267" r:id="rId5"/>
    <p:sldId id="263" r:id="rId6"/>
    <p:sldId id="2755" r:id="rId7"/>
    <p:sldId id="2758" r:id="rId8"/>
    <p:sldId id="272" r:id="rId9"/>
    <p:sldId id="266" r:id="rId10"/>
    <p:sldId id="274" r:id="rId11"/>
    <p:sldId id="268" r:id="rId12"/>
    <p:sldId id="269" r:id="rId13"/>
    <p:sldId id="270" r:id="rId14"/>
    <p:sldId id="265" r:id="rId15"/>
    <p:sldId id="273" r:id="rId16"/>
    <p:sldId id="260" r:id="rId17"/>
    <p:sldId id="261" r:id="rId18"/>
    <p:sldId id="262" r:id="rId19"/>
    <p:sldId id="256" r:id="rId20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2" autoAdjust="0"/>
    <p:restoredTop sz="96247" autoAdjust="0"/>
  </p:normalViewPr>
  <p:slideViewPr>
    <p:cSldViewPr snapToGrid="0" snapToObjects="1">
      <p:cViewPr>
        <p:scale>
          <a:sx n="150" d="100"/>
          <a:sy n="150" d="100"/>
        </p:scale>
        <p:origin x="1494" y="-2280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E68AF-D436-45B7-9D7B-7D787C1C2BA6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BFD83-FA20-419C-BB9A-676A13774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Epilepsy 1 – EA 0804 LFT</a:t>
            </a:r>
          </a:p>
          <a:p>
            <a:r>
              <a:rPr lang="en-US" dirty="0"/>
              <a:t>2 -  MH 4108 LF</a:t>
            </a:r>
          </a:p>
          <a:p>
            <a:r>
              <a:rPr lang="en-US" dirty="0"/>
              <a:t>3 - WS_7206 G</a:t>
            </a:r>
          </a:p>
          <a:p>
            <a:endParaRPr lang="en-US" dirty="0"/>
          </a:p>
          <a:p>
            <a:r>
              <a:rPr lang="en-US" dirty="0"/>
              <a:t>Controls</a:t>
            </a:r>
          </a:p>
          <a:p>
            <a:r>
              <a:rPr lang="en-US" dirty="0"/>
              <a:t>1 – AN 0207</a:t>
            </a:r>
          </a:p>
          <a:p>
            <a:r>
              <a:rPr lang="en-US" dirty="0"/>
              <a:t>2 – HS 5404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3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CONTORLS: </a:t>
            </a:r>
          </a:p>
          <a:p>
            <a:r>
              <a:rPr lang="en-US" dirty="0"/>
              <a:t>PN_8563</a:t>
            </a:r>
          </a:p>
          <a:p>
            <a:r>
              <a:rPr lang="en-US" dirty="0"/>
              <a:t>HS_5404</a:t>
            </a:r>
          </a:p>
          <a:p>
            <a:r>
              <a:rPr lang="en-US" dirty="0"/>
              <a:t>CM_8261</a:t>
            </a:r>
          </a:p>
          <a:p>
            <a:r>
              <a:rPr lang="en-US" dirty="0"/>
              <a:t>Epilepsy</a:t>
            </a:r>
          </a:p>
          <a:p>
            <a:r>
              <a:rPr lang="en-US" dirty="0"/>
              <a:t>IE_2899</a:t>
            </a:r>
          </a:p>
          <a:p>
            <a:r>
              <a:rPr lang="en-US" dirty="0"/>
              <a:t>BT_3007</a:t>
            </a:r>
          </a:p>
          <a:p>
            <a:r>
              <a:rPr lang="en-US" dirty="0"/>
              <a:t>MB_1437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84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  <a:p>
            <a:r>
              <a:rPr lang="en-US" dirty="0"/>
              <a:t>EA 0804</a:t>
            </a:r>
          </a:p>
          <a:p>
            <a:r>
              <a:rPr lang="en-US" dirty="0"/>
              <a:t>LL 0265</a:t>
            </a:r>
          </a:p>
          <a:p>
            <a:r>
              <a:rPr lang="en-US" dirty="0"/>
              <a:t>BT 3007 – left side</a:t>
            </a:r>
          </a:p>
          <a:p>
            <a:endParaRPr lang="en-US" dirty="0"/>
          </a:p>
          <a:p>
            <a:r>
              <a:rPr lang="en-US" dirty="0"/>
              <a:t>Optional:</a:t>
            </a:r>
          </a:p>
          <a:p>
            <a:r>
              <a:rPr lang="en-US" dirty="0"/>
              <a:t>AF7084 – linear and </a:t>
            </a:r>
            <a:r>
              <a:rPr lang="en-US" dirty="0" err="1"/>
              <a:t>tofts</a:t>
            </a:r>
            <a:r>
              <a:rPr lang="en-US" dirty="0"/>
              <a:t> diffuse</a:t>
            </a:r>
          </a:p>
          <a:p>
            <a:r>
              <a:rPr lang="en-US" dirty="0"/>
              <a:t>BA 5372 – linear G and </a:t>
            </a:r>
            <a:r>
              <a:rPr lang="en-US" dirty="0" err="1"/>
              <a:t>tofts</a:t>
            </a:r>
            <a:r>
              <a:rPr lang="en-US" dirty="0"/>
              <a:t>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35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</a:t>
            </a:r>
          </a:p>
          <a:p>
            <a:r>
              <a:rPr lang="en-US" dirty="0"/>
              <a:t>AE 2898</a:t>
            </a:r>
          </a:p>
          <a:p>
            <a:r>
              <a:rPr lang="en-US" dirty="0"/>
              <a:t>DJ 5694</a:t>
            </a:r>
          </a:p>
          <a:p>
            <a:r>
              <a:rPr lang="en-US" dirty="0"/>
              <a:t>SH 1959</a:t>
            </a:r>
          </a:p>
          <a:p>
            <a:r>
              <a:rPr lang="en-US" dirty="0"/>
              <a:t>F</a:t>
            </a:r>
          </a:p>
          <a:p>
            <a:r>
              <a:rPr lang="en-US" dirty="0"/>
              <a:t>VA 6538</a:t>
            </a:r>
          </a:p>
          <a:p>
            <a:r>
              <a:rPr lang="en-US" dirty="0"/>
              <a:t>LL 0265</a:t>
            </a:r>
          </a:p>
          <a:p>
            <a:r>
              <a:rPr lang="en-US" dirty="0"/>
              <a:t>TA 4648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9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1 -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MH_4108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2 - BT_3007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3 - </a:t>
            </a:r>
            <a:r>
              <a:rPr lang="en-US" dirty="0"/>
              <a:t>TA_4648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4 - EA_0804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31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Left: Referential montage to ipsilateral mastoid (M1, M2)- bifrontal low amplitude sharp and slow wave maximal over Fp2, F4, F8, </a:t>
            </a:r>
            <a:r>
              <a:rPr lang="en-CA" dirty="0" err="1"/>
              <a:t>Fz</a:t>
            </a: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Right: Common average montage- bifrontal spikes and sharp waves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I did not receive examples for ictal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E59371-B32E-4CBB-B8D0-951C2EE7B0A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821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An example for the regional comparison output: Mainly frontal areas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E59371-B32E-4CBB-B8D0-951C2EE7B0A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55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Theories:</a:t>
            </a:r>
          </a:p>
          <a:p>
            <a:r>
              <a:rPr lang="en-US" dirty="0"/>
              <a:t>* Generalized is a type of focal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89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Theories:</a:t>
            </a:r>
          </a:p>
          <a:p>
            <a:r>
              <a:rPr lang="en-US" dirty="0"/>
              <a:t>* Generalized is a type of focal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57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Theories:</a:t>
            </a:r>
          </a:p>
          <a:p>
            <a:r>
              <a:rPr lang="en-US" dirty="0"/>
              <a:t>* Generalized is a type of focal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81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10/30/2023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695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10/30/2023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7005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10/30/2023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5324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10/30/2023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047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10/30/2023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8269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10/30/2023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699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10/30/2023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756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10/30/2023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7942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10/30/2023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084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10/30/2023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8203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10/30/2023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665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63CB9-A693-CA42-9056-EA714E1C6B92}" type="datetimeFigureOut">
              <a:rPr lang="en-IL" smtClean="0"/>
              <a:t>10/30/2023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377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3.emf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png"/><Relationship Id="rId5" Type="http://schemas.openxmlformats.org/officeDocument/2006/relationships/image" Target="../media/image2.emf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58.emf"/><Relationship Id="rId7" Type="http://schemas.openxmlformats.org/officeDocument/2006/relationships/image" Target="../media/image60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59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6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e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74.emf"/><Relationship Id="rId4" Type="http://schemas.openxmlformats.org/officeDocument/2006/relationships/image" Target="../media/image71.emf"/><Relationship Id="rId9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7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7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" Type="http://schemas.openxmlformats.org/officeDocument/2006/relationships/image" Target="../media/image1.png"/><Relationship Id="rId21" Type="http://schemas.openxmlformats.org/officeDocument/2006/relationships/image" Target="../media/image94.png"/><Relationship Id="rId7" Type="http://schemas.openxmlformats.org/officeDocument/2006/relationships/image" Target="../media/image80.emf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5" Type="http://schemas.openxmlformats.org/officeDocument/2006/relationships/image" Target="../media/image79.emf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oleObject" Target="../embeddings/oleObject21.bin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11" Type="http://schemas.openxmlformats.org/officeDocument/2006/relationships/image" Target="../media/image26.png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0.png"/><Relationship Id="rId4" Type="http://schemas.openxmlformats.org/officeDocument/2006/relationships/image" Target="../media/image21.emf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emf"/><Relationship Id="rId7" Type="http://schemas.openxmlformats.org/officeDocument/2006/relationships/image" Target="../media/image29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8.png"/><Relationship Id="rId10" Type="http://schemas.openxmlformats.org/officeDocument/2006/relationships/image" Target="../media/image31.emf"/><Relationship Id="rId4" Type="http://schemas.openxmlformats.org/officeDocument/2006/relationships/image" Target="../media/image26.png"/><Relationship Id="rId9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42.pn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11" Type="http://schemas.openxmlformats.org/officeDocument/2006/relationships/image" Target="../media/image40.png"/><Relationship Id="rId5" Type="http://schemas.openxmlformats.org/officeDocument/2006/relationships/image" Target="../media/image34.jp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D00F39-5C7D-6DC0-E8BE-EFE2451D4280}"/>
              </a:ext>
            </a:extLst>
          </p:cNvPr>
          <p:cNvGrpSpPr/>
          <p:nvPr/>
        </p:nvGrpSpPr>
        <p:grpSpPr>
          <a:xfrm>
            <a:off x="366315" y="205663"/>
            <a:ext cx="2672058" cy="3358188"/>
            <a:chOff x="3765550" y="3101672"/>
            <a:chExt cx="1790255" cy="2577473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C0BF423F-F5D4-8270-D02F-4A0761349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3832" y="3101672"/>
              <a:ext cx="1701973" cy="257747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F7CA1BA-DF67-4B3A-93E4-2863E5EF62DA}"/>
                </a:ext>
              </a:extLst>
            </p:cNvPr>
            <p:cNvSpPr/>
            <p:nvPr/>
          </p:nvSpPr>
          <p:spPr>
            <a:xfrm>
              <a:off x="3765550" y="3101672"/>
              <a:ext cx="273901" cy="2308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BCF6B28-89DE-960C-7A4C-DE6959D1D83C}"/>
              </a:ext>
            </a:extLst>
          </p:cNvPr>
          <p:cNvSpPr txBox="1"/>
          <p:nvPr/>
        </p:nvSpPr>
        <p:spPr>
          <a:xfrm>
            <a:off x="-77313" y="3520806"/>
            <a:ext cx="2175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Controls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DB1D8F-B5E5-39C6-E24C-F5D0736023B9}"/>
              </a:ext>
            </a:extLst>
          </p:cNvPr>
          <p:cNvSpPr txBox="1"/>
          <p:nvPr/>
        </p:nvSpPr>
        <p:spPr>
          <a:xfrm>
            <a:off x="2638092" y="3495226"/>
            <a:ext cx="1368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Epilepsy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43525F-EB51-8C82-0689-9D8D17148198}"/>
              </a:ext>
            </a:extLst>
          </p:cNvPr>
          <p:cNvSpPr txBox="1"/>
          <p:nvPr/>
        </p:nvSpPr>
        <p:spPr>
          <a:xfrm>
            <a:off x="3047400" y="3726057"/>
            <a:ext cx="3142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1	 	                2   			      3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B645E0-65BA-F47E-FC6D-EF576B0BFFC5}"/>
              </a:ext>
            </a:extLst>
          </p:cNvPr>
          <p:cNvSpPr txBox="1"/>
          <p:nvPr/>
        </p:nvSpPr>
        <p:spPr>
          <a:xfrm>
            <a:off x="4708251" y="4617027"/>
            <a:ext cx="415782" cy="205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5C5FC-096E-4B48-0654-5EF53657BD9A}"/>
              </a:ext>
            </a:extLst>
          </p:cNvPr>
          <p:cNvSpPr txBox="1"/>
          <p:nvPr/>
        </p:nvSpPr>
        <p:spPr>
          <a:xfrm>
            <a:off x="4699481" y="5581648"/>
            <a:ext cx="415782" cy="205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27D8FE52-9974-E708-56D1-142B58F928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467071"/>
              </p:ext>
            </p:extLst>
          </p:nvPr>
        </p:nvGraphicFramePr>
        <p:xfrm>
          <a:off x="4705717" y="608013"/>
          <a:ext cx="2250708" cy="30919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4" imgW="2349525" imgH="3247509" progId="Prism9.Document">
                  <p:embed/>
                </p:oleObj>
              </mc:Choice>
              <mc:Fallback>
                <p:oleObj name="Prism 9" r:id="rId4" imgW="2349525" imgH="3247509" progId="Prism9.Document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BAA41E1C-ACEB-990D-1B73-2E8CCB4615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5717" y="608013"/>
                        <a:ext cx="2250708" cy="30919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B0346BB6-21C8-D0BD-46E0-217AAD37C3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500808"/>
              </p:ext>
            </p:extLst>
          </p:nvPr>
        </p:nvGraphicFramePr>
        <p:xfrm>
          <a:off x="2889660" y="898524"/>
          <a:ext cx="2272890" cy="2442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6" imgW="2280739" imgH="2451569" progId="Prism9.Document">
                  <p:embed/>
                </p:oleObj>
              </mc:Choice>
              <mc:Fallback>
                <p:oleObj name="Prism 9" r:id="rId6" imgW="2280739" imgH="2451569" progId="Prism9.Document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8631DA4F-FFFC-AC16-47C2-3290531B76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9660" y="898524"/>
                        <a:ext cx="2272890" cy="24422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101EE634-943C-3953-AC4A-E9F871593579}"/>
              </a:ext>
            </a:extLst>
          </p:cNvPr>
          <p:cNvSpPr txBox="1"/>
          <p:nvPr/>
        </p:nvSpPr>
        <p:spPr>
          <a:xfrm>
            <a:off x="3153036" y="348644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A416E9-B8F7-D5C4-B9C9-4230EB72639F}"/>
              </a:ext>
            </a:extLst>
          </p:cNvPr>
          <p:cNvSpPr txBox="1"/>
          <p:nvPr/>
        </p:nvSpPr>
        <p:spPr>
          <a:xfrm>
            <a:off x="342058" y="311715"/>
            <a:ext cx="2440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Method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1382C8-3183-77D2-D3A2-06B0C82864C0}"/>
              </a:ext>
            </a:extLst>
          </p:cNvPr>
          <p:cNvSpPr txBox="1"/>
          <p:nvPr/>
        </p:nvSpPr>
        <p:spPr>
          <a:xfrm>
            <a:off x="197993" y="3733019"/>
            <a:ext cx="257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1	  		            2   	    	           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86680F-0C78-0470-BA7C-281595993523}"/>
              </a:ext>
            </a:extLst>
          </p:cNvPr>
          <p:cNvSpPr txBox="1"/>
          <p:nvPr/>
        </p:nvSpPr>
        <p:spPr>
          <a:xfrm>
            <a:off x="144509" y="7046505"/>
            <a:ext cx="6292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 DCE-MRI reveals persistent BBBD in epileptic patients.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BBBD analysis method.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Epileptic patients’ BBBD% and percent of areas above 2SD from the top 5% of controls statistics compared to controls. 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BBBD maps.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regional maps.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Examples of patients with epilepsy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Left temporal epilepsy. 2 – Left frontal epilepsy. 3- Generalized epilepsy.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patients with epilepsy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regional maps. 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A4284A-5418-FFC1-0F6C-C6DE43EEA962}"/>
              </a:ext>
            </a:extLst>
          </p:cNvPr>
          <p:cNvSpPr txBox="1"/>
          <p:nvPr/>
        </p:nvSpPr>
        <p:spPr>
          <a:xfrm>
            <a:off x="2052533" y="202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Epilepsy vs controls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AAD58F2-B1F3-DABF-970A-830B9821EDAE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t="4436"/>
          <a:stretch/>
        </p:blipFill>
        <p:spPr>
          <a:xfrm>
            <a:off x="2755761" y="3923231"/>
            <a:ext cx="1141301" cy="130434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B4C16F9-FB88-2067-04EB-01121DE4BDF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748587" y="5400195"/>
            <a:ext cx="1141301" cy="130434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AA48D01-664E-61A9-B68B-95A886B36CC7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t="4343"/>
          <a:stretch/>
        </p:blipFill>
        <p:spPr>
          <a:xfrm>
            <a:off x="3995773" y="3923231"/>
            <a:ext cx="1141301" cy="130434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67FE7C8-934B-BFBE-5C0E-42FA7C36F986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983653" y="5400195"/>
            <a:ext cx="1141301" cy="130434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79033F0-A1FA-829A-AD6A-2FFC3A6B8E3C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t="5084"/>
          <a:stretch/>
        </p:blipFill>
        <p:spPr>
          <a:xfrm>
            <a:off x="5296177" y="3923231"/>
            <a:ext cx="1141301" cy="130434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F738EC4-8B81-75EF-35C8-490CB65350E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5296177" y="5400195"/>
            <a:ext cx="1141301" cy="1304343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7D1D223-AE96-4AE4-CB80-CFB60E60ECD1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t="3107"/>
          <a:stretch/>
        </p:blipFill>
        <p:spPr>
          <a:xfrm>
            <a:off x="2936" y="3923231"/>
            <a:ext cx="1141301" cy="130434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7C6F106-5003-7F05-9ACA-A350B765F585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t="3488" b="1"/>
          <a:stretch/>
        </p:blipFill>
        <p:spPr>
          <a:xfrm>
            <a:off x="1329459" y="3923231"/>
            <a:ext cx="1141301" cy="130434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D624298-638D-D225-68DE-495F269CC1C3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82977" y="5400195"/>
            <a:ext cx="1141301" cy="1304343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8E6F0BE0-DF7A-B857-2EA0-46FC41B2D204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1339997" y="5400195"/>
            <a:ext cx="1141301" cy="130434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15E21373-C570-00EF-1DC3-EB571627F167}"/>
              </a:ext>
            </a:extLst>
          </p:cNvPr>
          <p:cNvSpPr txBox="1"/>
          <p:nvPr/>
        </p:nvSpPr>
        <p:spPr>
          <a:xfrm>
            <a:off x="2668573" y="5386271"/>
            <a:ext cx="2095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ECBB2B-3710-AF5A-98C0-078F466224D0}"/>
              </a:ext>
            </a:extLst>
          </p:cNvPr>
          <p:cNvSpPr txBox="1"/>
          <p:nvPr/>
        </p:nvSpPr>
        <p:spPr>
          <a:xfrm>
            <a:off x="-87854" y="5362491"/>
            <a:ext cx="3437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98C00-605C-45C0-7D7F-73AA83C7395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5044" y="3914043"/>
            <a:ext cx="509926" cy="236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25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C792A-EA9F-9EEB-62C8-1FA641214D76}"/>
              </a:ext>
            </a:extLst>
          </p:cNvPr>
          <p:cNvSpPr txBox="1"/>
          <p:nvPr/>
        </p:nvSpPr>
        <p:spPr>
          <a:xfrm>
            <a:off x="595350" y="339781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MH_4108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3EB6E-F6A4-EEBC-5683-51866DBA66AE}"/>
              </a:ext>
            </a:extLst>
          </p:cNvPr>
          <p:cNvSpPr txBox="1"/>
          <p:nvPr/>
        </p:nvSpPr>
        <p:spPr>
          <a:xfrm>
            <a:off x="633185" y="2236866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BT_3007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CDC12-5C0D-5D65-A3A1-74BDE792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4764"/>
            <a:ext cx="3191320" cy="3105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30B0F-B873-E3C7-5117-CB786B110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611" y="2236866"/>
            <a:ext cx="3568999" cy="3135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07EA61-EBB5-580D-83F6-1D8D1CF5A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057" y="237778"/>
            <a:ext cx="2407571" cy="1999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67739-605D-D135-B04B-72A1E7876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634" y="5109215"/>
            <a:ext cx="3200400" cy="3034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0B85F6-15D6-1876-9D6D-A2438463EB34}"/>
              </a:ext>
            </a:extLst>
          </p:cNvPr>
          <p:cNvSpPr txBox="1"/>
          <p:nvPr/>
        </p:nvSpPr>
        <p:spPr>
          <a:xfrm>
            <a:off x="333514" y="5297975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TA_4648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CC744D-9CC7-29F9-216B-4F0866476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958" y="7774361"/>
            <a:ext cx="3076060" cy="28450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7A1784-6B52-01EB-659B-B2A90CBA1701}"/>
              </a:ext>
            </a:extLst>
          </p:cNvPr>
          <p:cNvSpPr txBox="1"/>
          <p:nvPr/>
        </p:nvSpPr>
        <p:spPr>
          <a:xfrm>
            <a:off x="89803" y="9196887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EA_0804</a:t>
            </a:r>
          </a:p>
        </p:txBody>
      </p:sp>
    </p:spTree>
    <p:extLst>
      <p:ext uri="{BB962C8B-B14F-4D97-AF65-F5344CB8AC3E}">
        <p14:creationId xmlns:p14="http://schemas.microsoft.com/office/powerpoint/2010/main" val="1990224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1158401" y="0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Frontal and temporal focal epilepsy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38E84-1BB8-8114-3D13-6F0378442FD9}"/>
              </a:ext>
            </a:extLst>
          </p:cNvPr>
          <p:cNvSpPr txBox="1"/>
          <p:nvPr/>
        </p:nvSpPr>
        <p:spPr>
          <a:xfrm>
            <a:off x="4285189" y="9025520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</a:t>
            </a:r>
            <a:r>
              <a:rPr lang="he-IL" dirty="0"/>
              <a:t>9</a:t>
            </a:r>
            <a:endParaRPr lang="en-US" dirty="0"/>
          </a:p>
          <a:p>
            <a:r>
              <a:rPr lang="en-US" dirty="0"/>
              <a:t>Rest epilepsy = </a:t>
            </a:r>
            <a:r>
              <a:rPr lang="he-IL" dirty="0"/>
              <a:t>20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E7F0238-948C-0B5A-CFDF-83D7B05335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58005" y="686642"/>
          <a:ext cx="367646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3125258" imgH="2721684" progId="Prism9.Document">
                  <p:embed/>
                </p:oleObj>
              </mc:Choice>
              <mc:Fallback>
                <p:oleObj name="Prism 9" r:id="rId2" imgW="3125258" imgH="2721684" progId="Prism9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E7F0238-948C-0B5A-CFDF-83D7B05335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58005" y="686642"/>
                        <a:ext cx="367646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4AB72FE-D9D6-8430-FE38-01D78CBB60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45400" y="3788771"/>
          <a:ext cx="3651250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4" imgW="3107251" imgH="2721684" progId="Prism9.Document">
                  <p:embed/>
                </p:oleObj>
              </mc:Choice>
              <mc:Fallback>
                <p:oleObj name="Prism 9" r:id="rId4" imgW="3107251" imgH="2721684" progId="Prism9.Document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4AB72FE-D9D6-8430-FE38-01D78CBB60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5400" y="3788771"/>
                        <a:ext cx="3651250" cy="319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A32ADB4-C440-F1E6-0A83-C9532E7214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1272" y="3787977"/>
          <a:ext cx="3825814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6" imgW="3253466" imgH="2721684" progId="Prism9.Document">
                  <p:embed/>
                </p:oleObj>
              </mc:Choice>
              <mc:Fallback>
                <p:oleObj name="Prism 9" r:id="rId6" imgW="3253466" imgH="2721684" progId="Prism9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A32ADB4-C440-F1E6-0A83-C9532E721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11272" y="3787977"/>
                        <a:ext cx="3825814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E6E7A60-CA89-A313-B26A-7F56FAC2A6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97284" y="686642"/>
          <a:ext cx="365379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8" imgW="3107251" imgH="2721684" progId="Prism9.Document">
                  <p:embed/>
                </p:oleObj>
              </mc:Choice>
              <mc:Fallback>
                <p:oleObj name="Prism 9" r:id="rId8" imgW="3107251" imgH="2721684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E6E7A60-CA89-A313-B26A-7F56FAC2A6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97284" y="686642"/>
                        <a:ext cx="365379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1BE90F-F4AF-9195-5328-4B059BD7D3BB}"/>
              </a:ext>
            </a:extLst>
          </p:cNvPr>
          <p:cNvSpPr txBox="1"/>
          <p:nvPr/>
        </p:nvSpPr>
        <p:spPr>
          <a:xfrm>
            <a:off x="0" y="599737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Fast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A0DE1-637E-EC74-25BE-9151E1AACFCA}"/>
              </a:ext>
            </a:extLst>
          </p:cNvPr>
          <p:cNvSpPr txBox="1"/>
          <p:nvPr/>
        </p:nvSpPr>
        <p:spPr>
          <a:xfrm>
            <a:off x="3676460" y="57121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Fast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6804E1-1D18-FBC8-786A-BA825CDEB75F}"/>
              </a:ext>
            </a:extLst>
          </p:cNvPr>
          <p:cNvSpPr txBox="1"/>
          <p:nvPr/>
        </p:nvSpPr>
        <p:spPr>
          <a:xfrm>
            <a:off x="0" y="3415023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Slow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FE2F5-79B4-39BA-73E6-72142E06177B}"/>
              </a:ext>
            </a:extLst>
          </p:cNvPr>
          <p:cNvSpPr txBox="1"/>
          <p:nvPr/>
        </p:nvSpPr>
        <p:spPr>
          <a:xfrm>
            <a:off x="3676460" y="3415023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Slow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8E3AB-D391-F8C9-F864-21CC6FE2C0C9}"/>
              </a:ext>
            </a:extLst>
          </p:cNvPr>
          <p:cNvSpPr txBox="1"/>
          <p:nvPr/>
        </p:nvSpPr>
        <p:spPr>
          <a:xfrm>
            <a:off x="282515" y="7001071"/>
            <a:ext cx="6292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Focal regions are characterized with more BBBD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fast model.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slow model. Temporal areas; 0: Left ITG inferior temporal gyrus, 1: Left MTG middle temporal gyrus, 2: Left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3: Left STG superior temporal gyrus, 4: Left TMP temporal pole, 5: Left TTG transverse temporal gyrus, 6: Right ITG inferior temporal gyrus, 7: Right MTG middle temporal gyrus, 8: Right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9: Right STG superior temporal gyrus, 10: Right TMP temporal pole, 11: Right TTG transverse temporal gyrus.</a:t>
            </a:r>
            <a:b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frontal epilepsy compared to other epileptic patients in frontal regions in fast model.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with frontal epilepsy compared to other epileptic patients in frontal regions in slow model. Frontal areas; 0: Left FO frontal operculum, 1: Left FRP frontal pole, 2: Left MFC medial frontal cortex, 3: Left MFG middle frontal gyrus, 4: Left MSFG superior frontal gyrus medial segment, 5: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6: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7: Left SFG superior frontal gyrus, 8: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gyrus, 9: Right FO frontal operculum, 10: Right FRP frontal pole, 11: Right MFC medial frontal cortex, 12: Right MFG middle frontal gyrus, 13: Right MSFG superior frontal gyrus medial segment, 14: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15: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16: Right SFG superior frontal gyrus, 17: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gyrus.</a:t>
            </a:r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54A1B-4B89-5D1D-2067-F3354D61C072}"/>
              </a:ext>
            </a:extLst>
          </p:cNvPr>
          <p:cNvSpPr txBox="1"/>
          <p:nvPr/>
        </p:nvSpPr>
        <p:spPr>
          <a:xfrm>
            <a:off x="1817734" y="8952758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11</a:t>
            </a:r>
          </a:p>
          <a:p>
            <a:r>
              <a:rPr lang="en-US" dirty="0"/>
              <a:t>Rest epilepsy = 18</a:t>
            </a:r>
          </a:p>
        </p:txBody>
      </p:sp>
    </p:spTree>
    <p:extLst>
      <p:ext uri="{BB962C8B-B14F-4D97-AF65-F5344CB8AC3E}">
        <p14:creationId xmlns:p14="http://schemas.microsoft.com/office/powerpoint/2010/main" val="2359373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9073754B-A38F-32F3-A05F-3DDFF5427101}"/>
              </a:ext>
            </a:extLst>
          </p:cNvPr>
          <p:cNvSpPr txBox="1"/>
          <p:nvPr/>
        </p:nvSpPr>
        <p:spPr>
          <a:xfrm>
            <a:off x="2460370" y="1692972"/>
            <a:ext cx="1779590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b="1" dirty="0"/>
              <a:t>Frontal Vs Rest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EC85747-4CC6-AE17-551E-024095D5AD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449272"/>
              </p:ext>
            </p:extLst>
          </p:nvPr>
        </p:nvGraphicFramePr>
        <p:xfrm>
          <a:off x="308691" y="2302139"/>
          <a:ext cx="6387384" cy="4901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2" imgW="7006510" imgH="5377467" progId="Prism8.Document">
                  <p:embed/>
                </p:oleObj>
              </mc:Choice>
              <mc:Fallback>
                <p:oleObj name="Prism 8" r:id="rId2" imgW="7006510" imgH="5377467" progId="Prism8.Document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EC85747-4CC6-AE17-551E-024095D5A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8691" y="2302139"/>
                        <a:ext cx="6387384" cy="4901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5369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9073754B-A38F-32F3-A05F-3DDFF5427101}"/>
              </a:ext>
            </a:extLst>
          </p:cNvPr>
          <p:cNvSpPr txBox="1"/>
          <p:nvPr/>
        </p:nvSpPr>
        <p:spPr>
          <a:xfrm>
            <a:off x="2539205" y="1446882"/>
            <a:ext cx="1779590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b="1" dirty="0"/>
              <a:t>Frontal Vs Rest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C5D78B3-25CE-BFBA-0517-8F7C63703B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09431"/>
              </p:ext>
            </p:extLst>
          </p:nvPr>
        </p:nvGraphicFramePr>
        <p:xfrm>
          <a:off x="0" y="2514600"/>
          <a:ext cx="6643387" cy="5205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2" imgW="7006510" imgH="5490495" progId="Prism8.Document">
                  <p:embed/>
                </p:oleObj>
              </mc:Choice>
              <mc:Fallback>
                <p:oleObj name="Prism 8" r:id="rId2" imgW="7006510" imgH="5490495" progId="Prism8.Document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C5D78B3-25CE-BFBA-0517-8F7C63703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2514600"/>
                        <a:ext cx="6643387" cy="5205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904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2052533" y="20294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 PSWE and BBBD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38B7E-B660-8744-07B1-5486990D3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4" y="3352587"/>
            <a:ext cx="3820058" cy="3153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1D08C4-FAE2-7016-2CA1-40F98852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508" y="3247797"/>
            <a:ext cx="3286584" cy="3258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C8356D-5901-C13E-1B4A-EE74A36AC1A5}"/>
              </a:ext>
            </a:extLst>
          </p:cNvPr>
          <p:cNvSpPr txBox="1"/>
          <p:nvPr/>
        </p:nvSpPr>
        <p:spPr>
          <a:xfrm>
            <a:off x="142504" y="2984287"/>
            <a:ext cx="367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 4933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C78AF-1E62-714E-BE70-B5B13636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90996"/>
            <a:ext cx="3267531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D049E9-54D4-EC8B-F798-AA2C0303A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531" y="6784766"/>
            <a:ext cx="3105583" cy="3124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13527E-A472-3BAC-2D0B-0762C1CCAF39}"/>
              </a:ext>
            </a:extLst>
          </p:cNvPr>
          <p:cNvSpPr txBox="1"/>
          <p:nvPr/>
        </p:nvSpPr>
        <p:spPr>
          <a:xfrm>
            <a:off x="0" y="6821664"/>
            <a:ext cx="367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4648</a:t>
            </a:r>
          </a:p>
        </p:txBody>
      </p:sp>
    </p:spTree>
    <p:extLst>
      <p:ext uri="{BB962C8B-B14F-4D97-AF65-F5344CB8AC3E}">
        <p14:creationId xmlns:p14="http://schemas.microsoft.com/office/powerpoint/2010/main" val="541061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D445D1-1776-DD59-0434-3D8666B2B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970" y="421606"/>
            <a:ext cx="4182059" cy="5039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B4830D-6743-38F5-1143-60F75E7C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9527"/>
            <a:ext cx="3724795" cy="4667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E131F-18EA-0AEC-F0A1-C25CFEE6A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868" y="6459527"/>
            <a:ext cx="3372321" cy="4143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E84E1-C8BD-8E89-1E4E-B08612D60D2E}"/>
              </a:ext>
            </a:extLst>
          </p:cNvPr>
          <p:cNvSpPr txBox="1"/>
          <p:nvPr/>
        </p:nvSpPr>
        <p:spPr>
          <a:xfrm>
            <a:off x="0" y="5956663"/>
            <a:ext cx="663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HY9719  	Slow 						Fast</a:t>
            </a:r>
          </a:p>
        </p:txBody>
      </p:sp>
    </p:spTree>
    <p:extLst>
      <p:ext uri="{BB962C8B-B14F-4D97-AF65-F5344CB8AC3E}">
        <p14:creationId xmlns:p14="http://schemas.microsoft.com/office/powerpoint/2010/main" val="4145459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52533" y="20294"/>
            <a:ext cx="299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FIGURE </a:t>
            </a:r>
            <a:r>
              <a:rPr lang="en-US" dirty="0"/>
              <a:t>4</a:t>
            </a:r>
            <a:r>
              <a:rPr lang="en-IL" dirty="0"/>
              <a:t>: </a:t>
            </a:r>
            <a:r>
              <a:rPr lang="en-US" dirty="0"/>
              <a:t>Temporal vs Frontal</a:t>
            </a:r>
            <a:endParaRPr lang="en-IL" dirty="0"/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86DDDCCB-B813-4DC0-ADEA-185B8BB322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152028"/>
              </p:ext>
            </p:extLst>
          </p:nvPr>
        </p:nvGraphicFramePr>
        <p:xfrm>
          <a:off x="938636" y="5293156"/>
          <a:ext cx="2613025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2787090" imgH="3415341" progId="Prism9.Document">
                  <p:embed/>
                </p:oleObj>
              </mc:Choice>
              <mc:Fallback>
                <p:oleObj name="Prism 9" r:id="rId3" imgW="2787090" imgH="3415341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636" y="5293156"/>
                        <a:ext cx="2613025" cy="3194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B2C3FF76-5232-131D-5690-B30686CDC86E}"/>
              </a:ext>
            </a:extLst>
          </p:cNvPr>
          <p:cNvSpPr txBox="1"/>
          <p:nvPr/>
        </p:nvSpPr>
        <p:spPr>
          <a:xfrm>
            <a:off x="4997989" y="396204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2EBC337-875A-9177-475D-196B07405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230149"/>
              </p:ext>
            </p:extLst>
          </p:nvPr>
        </p:nvGraphicFramePr>
        <p:xfrm>
          <a:off x="3692270" y="5125150"/>
          <a:ext cx="2611437" cy="321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2787090" imgH="3441272" progId="Prism9.Document">
                  <p:embed/>
                </p:oleObj>
              </mc:Choice>
              <mc:Fallback>
                <p:oleObj name="Prism 9" r:id="rId5" imgW="2787090" imgH="3441272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270" y="5125150"/>
                        <a:ext cx="2611437" cy="32162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90D3203-8310-5F0B-14A5-663F1D40C5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338657"/>
              </p:ext>
            </p:extLst>
          </p:nvPr>
        </p:nvGraphicFramePr>
        <p:xfrm>
          <a:off x="659408" y="817855"/>
          <a:ext cx="2967037" cy="353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7" imgW="3166673" imgH="3781257" progId="Prism9.Document">
                  <p:embed/>
                </p:oleObj>
              </mc:Choice>
              <mc:Fallback>
                <p:oleObj name="Prism 9" r:id="rId7" imgW="3166673" imgH="3781257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08" y="817855"/>
                        <a:ext cx="2967037" cy="3535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A4FCF07-084F-06CD-4FA7-E27A62F97F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661627"/>
              </p:ext>
            </p:extLst>
          </p:nvPr>
        </p:nvGraphicFramePr>
        <p:xfrm>
          <a:off x="3666870" y="829070"/>
          <a:ext cx="2662238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9" imgW="2841831" imgH="3425785" progId="Prism9.Document">
                  <p:embed/>
                </p:oleObj>
              </mc:Choice>
              <mc:Fallback>
                <p:oleObj name="Prism 9" r:id="rId9" imgW="2841831" imgH="3425785" progId="Prism9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2EBC337-875A-9177-475D-196B074056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6870" y="829070"/>
                        <a:ext cx="2662238" cy="320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5E65AE0-0064-B305-75A8-9574A79CF72D}"/>
              </a:ext>
            </a:extLst>
          </p:cNvPr>
          <p:cNvSpPr txBox="1"/>
          <p:nvPr/>
        </p:nvSpPr>
        <p:spPr>
          <a:xfrm>
            <a:off x="807782" y="702439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879AE-657E-4E83-5BCB-B67C89E286AD}"/>
              </a:ext>
            </a:extLst>
          </p:cNvPr>
          <p:cNvSpPr txBox="1"/>
          <p:nvPr/>
        </p:nvSpPr>
        <p:spPr>
          <a:xfrm>
            <a:off x="3666870" y="68321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A9058-33A3-55BB-2F26-BBBAF8F7C062}"/>
              </a:ext>
            </a:extLst>
          </p:cNvPr>
          <p:cNvSpPr txBox="1"/>
          <p:nvPr/>
        </p:nvSpPr>
        <p:spPr>
          <a:xfrm>
            <a:off x="807781" y="4181157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81442-BCA6-7452-1AAD-816F3B27E6A3}"/>
              </a:ext>
            </a:extLst>
          </p:cNvPr>
          <p:cNvSpPr txBox="1"/>
          <p:nvPr/>
        </p:nvSpPr>
        <p:spPr>
          <a:xfrm>
            <a:off x="3666869" y="420182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E4EC0-B6DE-FAF4-918C-77FD5FDF6BA3}"/>
              </a:ext>
            </a:extLst>
          </p:cNvPr>
          <p:cNvSpPr txBox="1"/>
          <p:nvPr/>
        </p:nvSpPr>
        <p:spPr>
          <a:xfrm>
            <a:off x="4595839" y="4095456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8</a:t>
            </a:r>
          </a:p>
          <a:p>
            <a:r>
              <a:rPr lang="en-US" dirty="0"/>
              <a:t>Rest epilepsy = 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D4AC9-F8CF-7A9E-98B9-DE07349559A3}"/>
              </a:ext>
            </a:extLst>
          </p:cNvPr>
          <p:cNvSpPr txBox="1"/>
          <p:nvPr/>
        </p:nvSpPr>
        <p:spPr>
          <a:xfrm>
            <a:off x="4407850" y="8341425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10</a:t>
            </a:r>
          </a:p>
          <a:p>
            <a:r>
              <a:rPr lang="en-US" dirty="0"/>
              <a:t>Rest epilepsy = 24</a:t>
            </a:r>
          </a:p>
        </p:txBody>
      </p:sp>
    </p:spTree>
    <p:extLst>
      <p:ext uri="{BB962C8B-B14F-4D97-AF65-F5344CB8AC3E}">
        <p14:creationId xmlns:p14="http://schemas.microsoft.com/office/powerpoint/2010/main" val="1908988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52533" y="20294"/>
            <a:ext cx="299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FIGURE </a:t>
            </a:r>
            <a:r>
              <a:rPr lang="en-US" dirty="0"/>
              <a:t>4</a:t>
            </a:r>
            <a:r>
              <a:rPr lang="en-IL" dirty="0"/>
              <a:t>: </a:t>
            </a:r>
            <a:r>
              <a:rPr lang="en-US" dirty="0"/>
              <a:t>Temporal vs Frontal</a:t>
            </a:r>
            <a:endParaRPr lang="en-IL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C3FF76-5232-131D-5690-B30686CDC86E}"/>
              </a:ext>
            </a:extLst>
          </p:cNvPr>
          <p:cNvSpPr txBox="1"/>
          <p:nvPr/>
        </p:nvSpPr>
        <p:spPr>
          <a:xfrm>
            <a:off x="4997989" y="396204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65AE0-0064-B305-75A8-9574A79CF72D}"/>
              </a:ext>
            </a:extLst>
          </p:cNvPr>
          <p:cNvSpPr txBox="1"/>
          <p:nvPr/>
        </p:nvSpPr>
        <p:spPr>
          <a:xfrm>
            <a:off x="807782" y="702439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879AE-657E-4E83-5BCB-B67C89E286AD}"/>
              </a:ext>
            </a:extLst>
          </p:cNvPr>
          <p:cNvSpPr txBox="1"/>
          <p:nvPr/>
        </p:nvSpPr>
        <p:spPr>
          <a:xfrm>
            <a:off x="3666870" y="68321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A9058-33A3-55BB-2F26-BBBAF8F7C062}"/>
              </a:ext>
            </a:extLst>
          </p:cNvPr>
          <p:cNvSpPr txBox="1"/>
          <p:nvPr/>
        </p:nvSpPr>
        <p:spPr>
          <a:xfrm>
            <a:off x="807781" y="4181157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81442-BCA6-7452-1AAD-816F3B27E6A3}"/>
              </a:ext>
            </a:extLst>
          </p:cNvPr>
          <p:cNvSpPr txBox="1"/>
          <p:nvPr/>
        </p:nvSpPr>
        <p:spPr>
          <a:xfrm>
            <a:off x="3666869" y="420182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DF94128-4455-68FB-3E9C-30F2BECB3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054852"/>
              </p:ext>
            </p:extLst>
          </p:nvPr>
        </p:nvGraphicFramePr>
        <p:xfrm>
          <a:off x="3370007" y="798626"/>
          <a:ext cx="3255963" cy="366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3474589" imgH="3922798" progId="Prism9.Document">
                  <p:embed/>
                </p:oleObj>
              </mc:Choice>
              <mc:Fallback>
                <p:oleObj name="Prism 9" r:id="rId3" imgW="3474589" imgH="3922798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F94128-4455-68FB-3E9C-30F2BECB3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007" y="798626"/>
                        <a:ext cx="3255963" cy="3665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210B8C1-E938-7661-0B06-5D47EEF96D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100049"/>
              </p:ext>
            </p:extLst>
          </p:nvPr>
        </p:nvGraphicFramePr>
        <p:xfrm>
          <a:off x="306388" y="608013"/>
          <a:ext cx="3582987" cy="389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3823561" imgH="4171304" progId="Prism9.Document">
                  <p:embed/>
                </p:oleObj>
              </mc:Choice>
              <mc:Fallback>
                <p:oleObj name="Prism 9" r:id="rId5" imgW="3823561" imgH="4171304" progId="Prism9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A4FCF07-084F-06CD-4FA7-E27A62F97F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608013"/>
                        <a:ext cx="3582987" cy="3898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25D906-D90B-148D-D320-161B88398449}"/>
              </a:ext>
            </a:extLst>
          </p:cNvPr>
          <p:cNvSpPr txBox="1"/>
          <p:nvPr/>
        </p:nvSpPr>
        <p:spPr>
          <a:xfrm>
            <a:off x="4412867" y="4316909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areas = 10</a:t>
            </a:r>
          </a:p>
          <a:p>
            <a:r>
              <a:rPr lang="en-US" dirty="0"/>
              <a:t>Other areas = 126</a:t>
            </a:r>
          </a:p>
        </p:txBody>
      </p:sp>
    </p:spTree>
    <p:extLst>
      <p:ext uri="{BB962C8B-B14F-4D97-AF65-F5344CB8AC3E}">
        <p14:creationId xmlns:p14="http://schemas.microsoft.com/office/powerpoint/2010/main" val="3109226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DF94128-4455-68FB-3E9C-30F2BECB3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545201"/>
              </p:ext>
            </p:extLst>
          </p:nvPr>
        </p:nvGraphicFramePr>
        <p:xfrm>
          <a:off x="2946807" y="817131"/>
          <a:ext cx="3911193" cy="429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2640515" imgH="2907524" progId="Prism9.Document">
                  <p:embed/>
                </p:oleObj>
              </mc:Choice>
              <mc:Fallback>
                <p:oleObj name="Prism 9" r:id="rId3" imgW="2640515" imgH="2907524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F94128-4455-68FB-3E9C-30F2BECB3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807" y="817131"/>
                        <a:ext cx="3911193" cy="42977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25D906-D90B-148D-D320-161B88398449}"/>
              </a:ext>
            </a:extLst>
          </p:cNvPr>
          <p:cNvSpPr txBox="1"/>
          <p:nvPr/>
        </p:nvSpPr>
        <p:spPr>
          <a:xfrm>
            <a:off x="4269992" y="6196502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Patients with lesions– 13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C883E68-6DA2-D3E4-A40D-2F2434D1F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869569"/>
              </p:ext>
            </p:extLst>
          </p:nvPr>
        </p:nvGraphicFramePr>
        <p:xfrm>
          <a:off x="0" y="1103605"/>
          <a:ext cx="3395056" cy="4011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2568848" imgH="3040060" progId="Prism9.Document">
                  <p:embed/>
                </p:oleObj>
              </mc:Choice>
              <mc:Fallback>
                <p:oleObj name="Prism 9" r:id="rId5" imgW="2568848" imgH="3040060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F94128-4455-68FB-3E9C-30F2BECB3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03605"/>
                        <a:ext cx="3395056" cy="40113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020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1CF9F55A-C440-C03B-5921-F3970050B538}"/>
              </a:ext>
            </a:extLst>
          </p:cNvPr>
          <p:cNvGrpSpPr/>
          <p:nvPr/>
        </p:nvGrpSpPr>
        <p:grpSpPr>
          <a:xfrm>
            <a:off x="3510226" y="2803537"/>
            <a:ext cx="2672058" cy="3358188"/>
            <a:chOff x="3765550" y="3101672"/>
            <a:chExt cx="1790255" cy="2577473"/>
          </a:xfrm>
        </p:grpSpPr>
        <p:pic>
          <p:nvPicPr>
            <p:cNvPr id="47" name="Picture 46" descr="Diagram&#10;&#10;Description automatically generated">
              <a:extLst>
                <a:ext uri="{FF2B5EF4-FFF2-40B4-BE49-F238E27FC236}">
                  <a16:creationId xmlns:a16="http://schemas.microsoft.com/office/drawing/2014/main" id="{4CDF3528-0CCC-2DB5-B7BA-63677B9C0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3832" y="3101672"/>
              <a:ext cx="1701973" cy="2577473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95F4C4B-2203-3ADE-BE2A-B9CBEDF86CCD}"/>
                </a:ext>
              </a:extLst>
            </p:cNvPr>
            <p:cNvSpPr/>
            <p:nvPr/>
          </p:nvSpPr>
          <p:spPr>
            <a:xfrm>
              <a:off x="3765550" y="3101672"/>
              <a:ext cx="273901" cy="2308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F9E991-5F63-310E-4588-861F8693207A}"/>
              </a:ext>
            </a:extLst>
          </p:cNvPr>
          <p:cNvSpPr txBox="1"/>
          <p:nvPr/>
        </p:nvSpPr>
        <p:spPr>
          <a:xfrm>
            <a:off x="3118493" y="2661391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METHOD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39679-E716-A5EE-C0DB-099C32F1F9B0}"/>
              </a:ext>
            </a:extLst>
          </p:cNvPr>
          <p:cNvSpPr txBox="1"/>
          <p:nvPr/>
        </p:nvSpPr>
        <p:spPr>
          <a:xfrm>
            <a:off x="226900" y="370081"/>
            <a:ext cx="2440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CONTROLS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F1289-8C80-8CE8-76F8-A8725A3F9903}"/>
              </a:ext>
            </a:extLst>
          </p:cNvPr>
          <p:cNvSpPr txBox="1"/>
          <p:nvPr/>
        </p:nvSpPr>
        <p:spPr>
          <a:xfrm>
            <a:off x="226900" y="3188012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EPILEPSY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BAA41E1C-ACEB-990D-1B73-2E8CCB4615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580426"/>
              </p:ext>
            </p:extLst>
          </p:nvPr>
        </p:nvGraphicFramePr>
        <p:xfrm>
          <a:off x="4844786" y="388820"/>
          <a:ext cx="1685596" cy="2152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4" imgW="2617827" imgH="3357356" progId="Prism9.Document">
                  <p:embed/>
                </p:oleObj>
              </mc:Choice>
              <mc:Fallback>
                <p:oleObj name="Prism 9" r:id="rId4" imgW="2617827" imgH="3357356" progId="Prism9.Document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BAA41E1C-ACEB-990D-1B73-2E8CCB4615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4786" y="388820"/>
                        <a:ext cx="1685596" cy="21523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8631DA4F-FFFC-AC16-47C2-3290531B76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457029"/>
              </p:ext>
            </p:extLst>
          </p:nvPr>
        </p:nvGraphicFramePr>
        <p:xfrm>
          <a:off x="3228975" y="434975"/>
          <a:ext cx="1763713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6" imgW="2622148" imgH="3134781" progId="Prism9.Document">
                  <p:embed/>
                </p:oleObj>
              </mc:Choice>
              <mc:Fallback>
                <p:oleObj name="Prism 9" r:id="rId6" imgW="2622148" imgH="3134781" progId="Prism9.Document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8631DA4F-FFFC-AC16-47C2-3290531B76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8975" y="434975"/>
                        <a:ext cx="1763713" cy="21066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2667A-882F-CB32-70E9-39980C68213B}"/>
              </a:ext>
            </a:extLst>
          </p:cNvPr>
          <p:cNvSpPr txBox="1"/>
          <p:nvPr/>
        </p:nvSpPr>
        <p:spPr>
          <a:xfrm>
            <a:off x="206747" y="6419047"/>
            <a:ext cx="62929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 DCE-MRI reveals persistent BBBD in epileptic patients.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without BBBD, with fast BBBD and slow BBBD.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Examples of patients with epilepsy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BBBD, with fast BBBD and slow BBBD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both fast and slow BBBD.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Epileptic patients' statistics compared to controls.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BBBD analysis method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CDF28F-1618-6814-7B84-F7F813F2BE6A}"/>
              </a:ext>
            </a:extLst>
          </p:cNvPr>
          <p:cNvGrpSpPr/>
          <p:nvPr/>
        </p:nvGrpSpPr>
        <p:grpSpPr>
          <a:xfrm>
            <a:off x="2288455" y="446822"/>
            <a:ext cx="1064777" cy="944377"/>
            <a:chOff x="2304415" y="445771"/>
            <a:chExt cx="1064777" cy="944377"/>
          </a:xfrm>
        </p:grpSpPr>
        <p:pic>
          <p:nvPicPr>
            <p:cNvPr id="18" name="Picture 17" descr="Shape, rectangle&#10;&#10;Description automatically generated">
              <a:extLst>
                <a:ext uri="{FF2B5EF4-FFF2-40B4-BE49-F238E27FC236}">
                  <a16:creationId xmlns:a16="http://schemas.microsoft.com/office/drawing/2014/main" id="{B07D0C48-81DE-12CB-7FA6-4666A37E3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573" b="17389"/>
            <a:stretch/>
          </p:blipFill>
          <p:spPr>
            <a:xfrm>
              <a:off x="2461662" y="484839"/>
              <a:ext cx="907530" cy="756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3F630C-0AED-D55E-3C27-CB38785E9A6B}"/>
                </a:ext>
              </a:extLst>
            </p:cNvPr>
            <p:cNvSpPr txBox="1"/>
            <p:nvPr/>
          </p:nvSpPr>
          <p:spPr>
            <a:xfrm>
              <a:off x="2340179" y="1159316"/>
              <a:ext cx="90753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    fast      0.1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EF2BFF-2E67-501A-89DC-7B369EB7B904}"/>
                </a:ext>
              </a:extLst>
            </p:cNvPr>
            <p:cNvSpPr txBox="1"/>
            <p:nvPr/>
          </p:nvSpPr>
          <p:spPr>
            <a:xfrm rot="16200000">
              <a:off x="1966066" y="784120"/>
              <a:ext cx="90753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    slow    0.1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66F9C7D-7A65-962E-EEB7-6CF3C9A5E8C5}"/>
              </a:ext>
            </a:extLst>
          </p:cNvPr>
          <p:cNvSpPr txBox="1"/>
          <p:nvPr/>
        </p:nvSpPr>
        <p:spPr>
          <a:xfrm>
            <a:off x="3142793" y="389551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STATISTICS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9B981-FE51-D05B-2FAF-77E990E73DD3}"/>
              </a:ext>
            </a:extLst>
          </p:cNvPr>
          <p:cNvSpPr txBox="1"/>
          <p:nvPr/>
        </p:nvSpPr>
        <p:spPr>
          <a:xfrm>
            <a:off x="279833" y="3323918"/>
            <a:ext cx="28933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PWE 1	                   2   	        3	                  4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6E63ED-37CD-A016-84F2-531141A51B6B}"/>
              </a:ext>
            </a:extLst>
          </p:cNvPr>
          <p:cNvSpPr txBox="1"/>
          <p:nvPr/>
        </p:nvSpPr>
        <p:spPr>
          <a:xfrm>
            <a:off x="1054974" y="4251799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721507-53A8-0ED8-632D-E0D9F39F3F07}"/>
              </a:ext>
            </a:extLst>
          </p:cNvPr>
          <p:cNvSpPr txBox="1"/>
          <p:nvPr/>
        </p:nvSpPr>
        <p:spPr>
          <a:xfrm>
            <a:off x="1041806" y="5142549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806F3E2-11AC-E186-EE25-BE560432F00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39186" y="560798"/>
            <a:ext cx="640080" cy="7315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E6BDFD-13E2-6B3D-6EEF-72A4D4393EC6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72898" y="560798"/>
            <a:ext cx="640080" cy="7315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70089B7-3399-13DA-C343-65FAF8CD99C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614042" y="560798"/>
            <a:ext cx="64008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89FDBB8-9D5D-417B-C138-CE703E7F7719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631014" y="2471112"/>
            <a:ext cx="640080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8BDCE79-A8F1-FAAD-1060-6C94D097B204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65806" y="2471112"/>
            <a:ext cx="640080" cy="73152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6ED1B83-5EB6-EE78-CDF6-75DB393A2936}"/>
              </a:ext>
            </a:extLst>
          </p:cNvPr>
          <p:cNvSpPr txBox="1"/>
          <p:nvPr/>
        </p:nvSpPr>
        <p:spPr>
          <a:xfrm>
            <a:off x="501522" y="1328194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966C9F-A88D-7C97-2509-C63926C78E21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t="6260"/>
          <a:stretch/>
        </p:blipFill>
        <p:spPr>
          <a:xfrm>
            <a:off x="317555" y="3543955"/>
            <a:ext cx="640080" cy="7315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93A40B9-8C22-045C-821D-03825CA53C6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351922" y="4433252"/>
            <a:ext cx="64008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D8AA68A-BA60-C5A5-5D01-FEF01720ADF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65090" y="5360632"/>
            <a:ext cx="640080" cy="7315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C0915A4-0BF8-28C2-AE03-75E36BB51139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2303083" y="3543955"/>
            <a:ext cx="640080" cy="73152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FDF7805-5F0F-E7AC-1BF7-80CB2F24DC27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2349035" y="4433252"/>
            <a:ext cx="640080" cy="7315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BDEF8A4-6299-2CFD-7037-F7A0239F71DA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2355563" y="5360632"/>
            <a:ext cx="640080" cy="73152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C323AA0-E14A-0D19-26F1-6748DE9F27E6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995429" y="2471112"/>
            <a:ext cx="640080" cy="73152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E2AE077-918B-D69E-12BC-B56565A92891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627990" y="1512430"/>
            <a:ext cx="640080" cy="73152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555125D-B63F-825B-3DA9-F25C16794594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48662" y="1512430"/>
            <a:ext cx="640080" cy="73152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69BC938-8C18-C2C8-F99A-4385C9929402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995429" y="1512430"/>
            <a:ext cx="640080" cy="73152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056E0493-0654-3ED1-6CAA-BFA5038901DD}"/>
              </a:ext>
            </a:extLst>
          </p:cNvPr>
          <p:cNvGrpSpPr/>
          <p:nvPr/>
        </p:nvGrpSpPr>
        <p:grpSpPr>
          <a:xfrm>
            <a:off x="3041431" y="3487052"/>
            <a:ext cx="468795" cy="2735707"/>
            <a:chOff x="3041431" y="3332504"/>
            <a:chExt cx="468795" cy="273570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6D6084-441D-209C-CD68-2C671895A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041431" y="3332504"/>
              <a:ext cx="282769" cy="273570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5675765-F37D-1484-2CFC-3D7E2C61F222}"/>
                </a:ext>
              </a:extLst>
            </p:cNvPr>
            <p:cNvSpPr txBox="1"/>
            <p:nvPr/>
          </p:nvSpPr>
          <p:spPr>
            <a:xfrm rot="16200000">
              <a:off x="2627059" y="4489616"/>
              <a:ext cx="1535502" cy="2308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900" dirty="0">
                  <a:cs typeface="+mj-cs"/>
                </a:rPr>
                <a:t>STD above controls</a:t>
              </a:r>
              <a:endParaRPr lang="he-IL" sz="900" dirty="0">
                <a:cs typeface="+mj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96E1E1-6157-43B0-8F69-D6D17D56DE43}"/>
              </a:ext>
            </a:extLst>
          </p:cNvPr>
          <p:cNvSpPr txBox="1"/>
          <p:nvPr/>
        </p:nvSpPr>
        <p:spPr>
          <a:xfrm>
            <a:off x="509142" y="2265868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00C24C-FF63-34B7-AAE0-0C21562276E2}"/>
              </a:ext>
            </a:extLst>
          </p:cNvPr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647395" y="3545271"/>
            <a:ext cx="640080" cy="731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2529A4-D409-887C-6C02-5F9F7501A9DF}"/>
              </a:ext>
            </a:extLst>
          </p:cNvPr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1624134" y="4433252"/>
            <a:ext cx="640080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7E9AB3-16E9-39D7-2225-056FD9E2E8A5}"/>
              </a:ext>
            </a:extLst>
          </p:cNvPr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1694202" y="5360632"/>
            <a:ext cx="640080" cy="7315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E1D2D5F-3074-F41C-4AA2-A07F5E798A7A}"/>
              </a:ext>
            </a:extLst>
          </p:cNvPr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987099" y="4433252"/>
            <a:ext cx="640080" cy="7315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418CB4-86F3-E0C9-41C7-B2A00FDC9830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987099" y="5360632"/>
            <a:ext cx="640080" cy="7315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F4CEB6-F9C1-B54D-267E-E78499416B84}"/>
              </a:ext>
            </a:extLst>
          </p:cNvPr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987099" y="3546438"/>
            <a:ext cx="64008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99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66F9C7D-7A65-962E-EEB7-6CF3C9A5E8C5}"/>
              </a:ext>
            </a:extLst>
          </p:cNvPr>
          <p:cNvSpPr txBox="1"/>
          <p:nvPr/>
        </p:nvSpPr>
        <p:spPr>
          <a:xfrm>
            <a:off x="-7059" y="460507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52533" y="20294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Regional analysis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AF9D96-1CDC-997E-2073-49A2A0CF0E72}"/>
              </a:ext>
            </a:extLst>
          </p:cNvPr>
          <p:cNvSpPr txBox="1"/>
          <p:nvPr/>
        </p:nvSpPr>
        <p:spPr>
          <a:xfrm>
            <a:off x="7700" y="1988120"/>
            <a:ext cx="20936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BC7671-26ED-F3D1-DE1F-F3563BF3E068}"/>
              </a:ext>
            </a:extLst>
          </p:cNvPr>
          <p:cNvSpPr txBox="1"/>
          <p:nvPr/>
        </p:nvSpPr>
        <p:spPr>
          <a:xfrm>
            <a:off x="41313" y="3547313"/>
            <a:ext cx="5333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 of epileptic patients with BBBD of each region.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Significant regions of epileptic patients compared to controls.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Regions with most % of patients with BBBD in slow model (p value &lt; 1e-06). Areas in red are highly significant in both models. Regions legend: CVLI: Cerebellar Vermal Lobules I-V, L-ACG: Left anterior cingulate gyrus, L-AI: Left anterior insula, L-C: Left Caudate, L-CO: Left central operculum, L-FO: Left frontal operculum, L-PCG: Left posterior cingulate gyrus, L-P2: Left precuneus, L-PI: Left posterior insula, L-PP: Left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polare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L-PT: Left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L-TTG: Left transverse temporal gyrus, R-ACG: Right anterior cingulate gyrus, R-CC: Right calcarine cortex, R-PCG: Right posterior cingulate gyrus, R-P2: Right precuneus, R-PT: Right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99BE84-D3E2-8082-779B-F6D8747C2DD3}"/>
              </a:ext>
            </a:extLst>
          </p:cNvPr>
          <p:cNvSpPr txBox="1"/>
          <p:nvPr/>
        </p:nvSpPr>
        <p:spPr>
          <a:xfrm>
            <a:off x="2083498" y="512292"/>
            <a:ext cx="20936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graph of black lines&#10;&#10;Description automatically generated with medium confidence">
            <a:extLst>
              <a:ext uri="{FF2B5EF4-FFF2-40B4-BE49-F238E27FC236}">
                <a16:creationId xmlns:a16="http://schemas.microsoft.com/office/drawing/2014/main" id="{C079D65A-5DF9-CAF2-DA30-BBD3F4B89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451" y="594034"/>
            <a:ext cx="3077950" cy="2680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7006F9-F5A4-A953-083D-8FDB03940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7" y="630234"/>
            <a:ext cx="1630624" cy="713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2C7A0A-31C6-D00C-0CF0-279DCEFC7D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7" y="1263938"/>
            <a:ext cx="1639443" cy="5830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9CA97B-90C2-2719-8A26-529817E19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1" y="2225053"/>
            <a:ext cx="1610989" cy="6658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72F970-1273-74CE-070E-C129591497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1575" y="2839717"/>
            <a:ext cx="1789656" cy="6080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E306BD4-9270-D3D4-463C-CA7EE11874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8511" y="2066668"/>
            <a:ext cx="521463" cy="145608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9CD9331-FC6E-E512-F6B6-5AA7C087985C}"/>
              </a:ext>
            </a:extLst>
          </p:cNvPr>
          <p:cNvGrpSpPr/>
          <p:nvPr/>
        </p:nvGrpSpPr>
        <p:grpSpPr>
          <a:xfrm>
            <a:off x="1725708" y="460507"/>
            <a:ext cx="521517" cy="1606161"/>
            <a:chOff x="1725708" y="460507"/>
            <a:chExt cx="521517" cy="160616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714A205-22EB-915E-74BB-8627AD7627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25708" y="460507"/>
              <a:ext cx="340163" cy="160616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8DB4EE-5912-AD31-E0B2-7403A6B0B837}"/>
                </a:ext>
              </a:extLst>
            </p:cNvPr>
            <p:cNvSpPr txBox="1"/>
            <p:nvPr/>
          </p:nvSpPr>
          <p:spPr>
            <a:xfrm rot="16200000">
              <a:off x="1403766" y="1148170"/>
              <a:ext cx="14560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Patients with BBBD, % 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015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37293" y="-1018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Focal vs Generalized</a:t>
            </a:r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5DAA7AE2-1D40-0F81-4BF6-AA8F4A1EDF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7727481"/>
              </p:ext>
            </p:extLst>
          </p:nvPr>
        </p:nvGraphicFramePr>
        <p:xfrm>
          <a:off x="2789238" y="2297113"/>
          <a:ext cx="1244600" cy="205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1995512" imgH="3293249" progId="Prism9.Document">
                  <p:embed/>
                </p:oleObj>
              </mc:Choice>
              <mc:Fallback>
                <p:oleObj name="Prism 9" r:id="rId3" imgW="1995512" imgH="3293249" progId="Prism9.Document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5DAA7AE2-1D40-0F81-4BF6-AA8F4A1EDF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9238" y="2297113"/>
                        <a:ext cx="1244600" cy="2051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F43AA3BE-8A61-45DA-5457-467563DE94B1}"/>
              </a:ext>
            </a:extLst>
          </p:cNvPr>
          <p:cNvSpPr txBox="1"/>
          <p:nvPr/>
        </p:nvSpPr>
        <p:spPr>
          <a:xfrm>
            <a:off x="345132" y="4319523"/>
            <a:ext cx="37010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3 Similar BBBD behavior of slow and fast models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Percent of focal epileptic patients in each region. 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Percent of generalized epileptic patients in each region.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Regions with most % of patients with BBBD in fast model (p value &lt; .01).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Statistics of focal and generalized epileptic patients. Regions legend: L-BF: Left Basal Forebrain, L-CO: Left central operculum, L-FO: Left frontal operculum, L-PP: Left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polare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L-P22: Left Putamen, R-BF: Right Basal Forebrain</a:t>
            </a:r>
            <a:endParaRPr lang="en-US" dirty="0"/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86DDDCCB-B813-4DC0-ADEA-185B8BB322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07975"/>
              </p:ext>
            </p:extLst>
          </p:nvPr>
        </p:nvGraphicFramePr>
        <p:xfrm>
          <a:off x="2776538" y="357188"/>
          <a:ext cx="1273175" cy="230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2032246" imgH="3687977" progId="Prism9.Document">
                  <p:embed/>
                </p:oleObj>
              </mc:Choice>
              <mc:Fallback>
                <p:oleObj name="Prism 9" r:id="rId5" imgW="2032246" imgH="3687977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6538" y="357188"/>
                        <a:ext cx="1273175" cy="2301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B2C3FF76-5232-131D-5690-B30686CDC86E}"/>
              </a:ext>
            </a:extLst>
          </p:cNvPr>
          <p:cNvSpPr txBox="1"/>
          <p:nvPr/>
        </p:nvSpPr>
        <p:spPr>
          <a:xfrm>
            <a:off x="2597258" y="347505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DBB7FA3-1BCD-BFD3-A9C6-5ABE6A9C49D6}"/>
              </a:ext>
            </a:extLst>
          </p:cNvPr>
          <p:cNvSpPr txBox="1"/>
          <p:nvPr/>
        </p:nvSpPr>
        <p:spPr>
          <a:xfrm>
            <a:off x="-18828" y="34750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Generalized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41D5603-B4EE-7842-2539-0015F2CECC22}"/>
              </a:ext>
            </a:extLst>
          </p:cNvPr>
          <p:cNvSpPr txBox="1"/>
          <p:nvPr/>
        </p:nvSpPr>
        <p:spPr>
          <a:xfrm>
            <a:off x="-37735" y="134051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Focal All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45DDB9-C8D7-1A07-4F5A-2C03E386BED6}"/>
              </a:ext>
            </a:extLst>
          </p:cNvPr>
          <p:cNvSpPr txBox="1"/>
          <p:nvPr/>
        </p:nvSpPr>
        <p:spPr>
          <a:xfrm>
            <a:off x="-55617" y="2316101"/>
            <a:ext cx="1598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Suspected temporal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5FF3A59D-CE15-DA0E-B080-57D9FC042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7961" y="498068"/>
            <a:ext cx="1983528" cy="1684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EA0DD-0DB4-242A-BE0C-630942B747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363" y="527185"/>
            <a:ext cx="2019723" cy="8819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D3E6E5-5FD9-7795-DCAD-1B6F6DACF4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627" y="1571347"/>
            <a:ext cx="2050048" cy="73977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8B0FFBC-5F15-52AF-9971-5C8BE7BAE901}"/>
              </a:ext>
            </a:extLst>
          </p:cNvPr>
          <p:cNvGrpSpPr/>
          <p:nvPr/>
        </p:nvGrpSpPr>
        <p:grpSpPr>
          <a:xfrm>
            <a:off x="2195675" y="623577"/>
            <a:ext cx="521517" cy="1606161"/>
            <a:chOff x="1725708" y="460507"/>
            <a:chExt cx="521517" cy="160616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7F5F88F-0611-49F2-8FF0-A5281C059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25708" y="460507"/>
              <a:ext cx="340163" cy="160616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14027A-F495-64AC-FCB8-63A8F6DDDABB}"/>
                </a:ext>
              </a:extLst>
            </p:cNvPr>
            <p:cNvSpPr txBox="1"/>
            <p:nvPr/>
          </p:nvSpPr>
          <p:spPr>
            <a:xfrm rot="16200000">
              <a:off x="1403766" y="1148170"/>
              <a:ext cx="14560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Patients with BBBD, % all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0D86C13-EC29-F43C-B279-BD66AA0337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6" y="2558199"/>
            <a:ext cx="2775222" cy="104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8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1378395" y="-4164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Frontal focal epilepsy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38E84-1BB8-8114-3D13-6F0378442FD9}"/>
              </a:ext>
            </a:extLst>
          </p:cNvPr>
          <p:cNvSpPr txBox="1"/>
          <p:nvPr/>
        </p:nvSpPr>
        <p:spPr>
          <a:xfrm>
            <a:off x="4285189" y="9025520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13</a:t>
            </a:r>
          </a:p>
          <a:p>
            <a:r>
              <a:rPr lang="en-US" dirty="0"/>
              <a:t>Rest epilepsy = 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8E3AB-D391-F8C9-F864-21CC6FE2C0C9}"/>
              </a:ext>
            </a:extLst>
          </p:cNvPr>
          <p:cNvSpPr txBox="1"/>
          <p:nvPr/>
        </p:nvSpPr>
        <p:spPr>
          <a:xfrm>
            <a:off x="282515" y="7001071"/>
            <a:ext cx="6292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Focal regions are characterized with more BBBD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Statistics of temporal and frontal focal epileptic patients in temporal regions.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frontal epilepsy compared to other epileptic patients in frontal regions.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with frontal epilepsy compared to other epileptic patients in frontal regions. </a:t>
            </a:r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54A1B-4B89-5D1D-2067-F3354D61C072}"/>
              </a:ext>
            </a:extLst>
          </p:cNvPr>
          <p:cNvSpPr txBox="1"/>
          <p:nvPr/>
        </p:nvSpPr>
        <p:spPr>
          <a:xfrm>
            <a:off x="1817734" y="8952758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15</a:t>
            </a:r>
          </a:p>
          <a:p>
            <a:r>
              <a:rPr lang="en-US" dirty="0"/>
              <a:t>Rest epilepsy = 25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5DA192E-3A85-B005-24B1-E56AF09173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58949"/>
              </p:ext>
            </p:extLst>
          </p:nvPr>
        </p:nvGraphicFramePr>
        <p:xfrm>
          <a:off x="3783901" y="122190"/>
          <a:ext cx="2154238" cy="345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2168017" imgH="3494575" progId="Prism9.Document">
                  <p:embed/>
                </p:oleObj>
              </mc:Choice>
              <mc:Fallback>
                <p:oleObj name="Prism 9" r:id="rId2" imgW="2168017" imgH="3494575" progId="Prism9.Document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27D8FE52-9974-E708-56D1-142B58F928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3901" y="122190"/>
                        <a:ext cx="2154238" cy="3457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5DEDDD5-030A-1176-8057-3A38D933B305}"/>
              </a:ext>
            </a:extLst>
          </p:cNvPr>
          <p:cNvSpPr txBox="1"/>
          <p:nvPr/>
        </p:nvSpPr>
        <p:spPr>
          <a:xfrm>
            <a:off x="-79889" y="3579765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Temporal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EA102-2661-B5AE-68FA-2F0B6DE538A5}"/>
              </a:ext>
            </a:extLst>
          </p:cNvPr>
          <p:cNvSpPr txBox="1"/>
          <p:nvPr/>
        </p:nvSpPr>
        <p:spPr>
          <a:xfrm>
            <a:off x="3737361" y="575127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87E734-ED88-4E6D-567F-3CDC8D7AAC2D}"/>
              </a:ext>
            </a:extLst>
          </p:cNvPr>
          <p:cNvSpPr txBox="1"/>
          <p:nvPr/>
        </p:nvSpPr>
        <p:spPr>
          <a:xfrm>
            <a:off x="28078" y="605124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Suspected Frontal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2C980-32C2-6247-7EA8-DC6966C8FBFA}"/>
              </a:ext>
            </a:extLst>
          </p:cNvPr>
          <p:cNvSpPr txBox="1"/>
          <p:nvPr/>
        </p:nvSpPr>
        <p:spPr>
          <a:xfrm>
            <a:off x="3878639" y="3572152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CB7B17-39C2-B945-A20A-402070F48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6" y="1108726"/>
            <a:ext cx="2775222" cy="10486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A5D213-F6AA-E963-1E5D-BB82B6B34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3988" y="2287934"/>
            <a:ext cx="3326552" cy="96842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06D8091-E500-138B-BD83-E7D2DDE65AB8}"/>
              </a:ext>
            </a:extLst>
          </p:cNvPr>
          <p:cNvGrpSpPr/>
          <p:nvPr/>
        </p:nvGrpSpPr>
        <p:grpSpPr>
          <a:xfrm>
            <a:off x="3215844" y="1393260"/>
            <a:ext cx="521517" cy="1606161"/>
            <a:chOff x="1725708" y="460507"/>
            <a:chExt cx="521517" cy="160616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6D6D51A-EB9D-2E2F-5133-8C01BD59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5708" y="460507"/>
              <a:ext cx="340163" cy="160616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6A854B-8044-DBC3-1A37-EAF6269F25D3}"/>
                </a:ext>
              </a:extLst>
            </p:cNvPr>
            <p:cNvSpPr txBox="1"/>
            <p:nvPr/>
          </p:nvSpPr>
          <p:spPr>
            <a:xfrm rot="16200000">
              <a:off x="1403766" y="1148170"/>
              <a:ext cx="14560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Patients with BBBD, % all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BD1CF50-CB6D-E13B-F49F-3579815DDA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2" y="3981906"/>
            <a:ext cx="3011832" cy="11567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A46211-9BB6-73DE-D248-62E304A722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012" y="5157970"/>
            <a:ext cx="3011832" cy="908247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C6AFBD9-041D-DA75-DF1C-606D83653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084822"/>
              </p:ext>
            </p:extLst>
          </p:nvPr>
        </p:nvGraphicFramePr>
        <p:xfrm>
          <a:off x="3632998" y="3338020"/>
          <a:ext cx="2163763" cy="345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9" imgW="2172699" imgH="3494575" progId="Prism9.Document">
                  <p:embed/>
                </p:oleObj>
              </mc:Choice>
              <mc:Fallback>
                <p:oleObj name="Prism 9" r:id="rId9" imgW="2172699" imgH="3494575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2C00074-3844-BF0C-B1A0-E6B1470F37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2998" y="3338020"/>
                        <a:ext cx="2163763" cy="3457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522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D7784DC-41A6-EF82-CBEC-0E44C7F287F7}"/>
              </a:ext>
            </a:extLst>
          </p:cNvPr>
          <p:cNvGrpSpPr/>
          <p:nvPr/>
        </p:nvGrpSpPr>
        <p:grpSpPr>
          <a:xfrm>
            <a:off x="4300258" y="736419"/>
            <a:ext cx="1828800" cy="1828800"/>
            <a:chOff x="10331" y="5577853"/>
            <a:chExt cx="1828800" cy="1828800"/>
          </a:xfrm>
        </p:grpSpPr>
        <p:pic>
          <p:nvPicPr>
            <p:cNvPr id="3" name="Picture 2" descr="A close-up of a brain scan&#10;&#10;Description automatically generated with medium confidence">
              <a:extLst>
                <a:ext uri="{FF2B5EF4-FFF2-40B4-BE49-F238E27FC236}">
                  <a16:creationId xmlns:a16="http://schemas.microsoft.com/office/drawing/2014/main" id="{9A60ACA5-8775-D6D1-3374-66A892F37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1" y="5577853"/>
              <a:ext cx="1828800" cy="1828800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3E6EB-DA22-38A3-A92D-7A8DCED6D21D}"/>
                </a:ext>
              </a:extLst>
            </p:cNvPr>
            <p:cNvSpPr/>
            <p:nvPr/>
          </p:nvSpPr>
          <p:spPr>
            <a:xfrm>
              <a:off x="1006997" y="6215604"/>
              <a:ext cx="369599" cy="3356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4FC281C-D9E1-33BD-F001-120309806F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54" t="-937" r="560" b="937"/>
          <a:stretch/>
        </p:blipFill>
        <p:spPr>
          <a:xfrm>
            <a:off x="674829" y="2530600"/>
            <a:ext cx="2424352" cy="11400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F3DA8B2-50CA-B1A9-CE87-408ADE230FEA}"/>
              </a:ext>
            </a:extLst>
          </p:cNvPr>
          <p:cNvGrpSpPr/>
          <p:nvPr/>
        </p:nvGrpSpPr>
        <p:grpSpPr>
          <a:xfrm>
            <a:off x="1873086" y="736419"/>
            <a:ext cx="1828800" cy="1828800"/>
            <a:chOff x="1929414" y="569635"/>
            <a:chExt cx="1828800" cy="1828800"/>
          </a:xfrm>
        </p:grpSpPr>
        <p:pic>
          <p:nvPicPr>
            <p:cNvPr id="5" name="Picture 4" descr="A close-up of a brain scan&#10;&#10;Description automatically generated with low confidence">
              <a:extLst>
                <a:ext uri="{FF2B5EF4-FFF2-40B4-BE49-F238E27FC236}">
                  <a16:creationId xmlns:a16="http://schemas.microsoft.com/office/drawing/2014/main" id="{DFF05B79-BA94-D6AA-9C82-A4B89E412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414" y="569635"/>
              <a:ext cx="1828800" cy="18288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C27A25C-8ABB-DC9F-6441-3AE1D0303C60}"/>
                </a:ext>
              </a:extLst>
            </p:cNvPr>
            <p:cNvSpPr/>
            <p:nvPr/>
          </p:nvSpPr>
          <p:spPr>
            <a:xfrm>
              <a:off x="2933700" y="1425543"/>
              <a:ext cx="293850" cy="2668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98C9A0-4C90-060E-7683-00601E25CEB8}"/>
              </a:ext>
            </a:extLst>
          </p:cNvPr>
          <p:cNvSpPr txBox="1"/>
          <p:nvPr/>
        </p:nvSpPr>
        <p:spPr>
          <a:xfrm>
            <a:off x="2052533" y="20294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 Lesion and BBBD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C8E54-F0B2-7026-DDEE-02B1B1FEF491}"/>
              </a:ext>
            </a:extLst>
          </p:cNvPr>
          <p:cNvSpPr txBox="1"/>
          <p:nvPr/>
        </p:nvSpPr>
        <p:spPr>
          <a:xfrm>
            <a:off x="-72065" y="401699"/>
            <a:ext cx="396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900" dirty="0"/>
              <a:t>Left Hippocampal Sclerosis: 35 </a:t>
            </a:r>
            <a:r>
              <a:rPr lang="en-US" sz="900" dirty="0" err="1"/>
              <a:t>yo</a:t>
            </a:r>
            <a:r>
              <a:rPr lang="en-US" sz="900" dirty="0"/>
              <a:t> man, focal epilepsy with impaired awareness, secondary generalization</a:t>
            </a:r>
            <a:endParaRPr lang="en-IL" sz="9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A1E74F-5AD6-6938-5C23-BFBF67C2E1E6}"/>
              </a:ext>
            </a:extLst>
          </p:cNvPr>
          <p:cNvGrpSpPr/>
          <p:nvPr/>
        </p:nvGrpSpPr>
        <p:grpSpPr>
          <a:xfrm>
            <a:off x="16449" y="734347"/>
            <a:ext cx="1828800" cy="1828800"/>
            <a:chOff x="16449" y="734347"/>
            <a:chExt cx="1828800" cy="1828800"/>
          </a:xfrm>
        </p:grpSpPr>
        <p:pic>
          <p:nvPicPr>
            <p:cNvPr id="7" name="Picture 6" descr="A close-up of a brain scan&#10;&#10;Description automatically generated with low confidence">
              <a:extLst>
                <a:ext uri="{FF2B5EF4-FFF2-40B4-BE49-F238E27FC236}">
                  <a16:creationId xmlns:a16="http://schemas.microsoft.com/office/drawing/2014/main" id="{154D3944-7CD2-10D9-C3C0-B0108B369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49" y="734347"/>
              <a:ext cx="1828800" cy="182880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47B7D14-CD5A-438A-41DE-EE35E7A909CA}"/>
                </a:ext>
              </a:extLst>
            </p:cNvPr>
            <p:cNvSpPr/>
            <p:nvPr/>
          </p:nvSpPr>
          <p:spPr>
            <a:xfrm>
              <a:off x="1015832" y="1576400"/>
              <a:ext cx="293850" cy="2668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0F5BAD7-9100-127C-BE2F-DC88E4AFA972}"/>
              </a:ext>
            </a:extLst>
          </p:cNvPr>
          <p:cNvGrpSpPr/>
          <p:nvPr/>
        </p:nvGrpSpPr>
        <p:grpSpPr>
          <a:xfrm>
            <a:off x="125385" y="5055596"/>
            <a:ext cx="2287258" cy="2287258"/>
            <a:chOff x="0" y="330197"/>
            <a:chExt cx="2955704" cy="2955704"/>
          </a:xfrm>
        </p:grpSpPr>
        <p:pic>
          <p:nvPicPr>
            <p:cNvPr id="23" name="Picture 22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20559E22-1167-5895-F828-744EEBB49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0197"/>
              <a:ext cx="2955704" cy="2955704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D66601-91DE-B65D-6CAB-004BB82FF115}"/>
                </a:ext>
              </a:extLst>
            </p:cNvPr>
            <p:cNvSpPr/>
            <p:nvPr/>
          </p:nvSpPr>
          <p:spPr>
            <a:xfrm>
              <a:off x="653690" y="1380811"/>
              <a:ext cx="521419" cy="111041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DCD636-4BF4-ABA6-391F-36864272BAD4}"/>
              </a:ext>
            </a:extLst>
          </p:cNvPr>
          <p:cNvGrpSpPr/>
          <p:nvPr/>
        </p:nvGrpSpPr>
        <p:grpSpPr>
          <a:xfrm>
            <a:off x="4159302" y="5004378"/>
            <a:ext cx="2448529" cy="2448529"/>
            <a:chOff x="35418" y="5004031"/>
            <a:chExt cx="3319787" cy="3319787"/>
          </a:xfrm>
        </p:grpSpPr>
        <p:pic>
          <p:nvPicPr>
            <p:cNvPr id="29" name="Picture 28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B5417F15-237F-6A6C-6F7A-3F39C767C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8" y="5004031"/>
              <a:ext cx="3319787" cy="3319787"/>
            </a:xfrm>
            <a:prstGeom prst="rect">
              <a:avLst/>
            </a:prstGeom>
          </p:spPr>
        </p:pic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45DC5A-70FA-06D2-A90C-11EFFDF53EFC}"/>
                </a:ext>
              </a:extLst>
            </p:cNvPr>
            <p:cNvSpPr/>
            <p:nvPr/>
          </p:nvSpPr>
          <p:spPr>
            <a:xfrm>
              <a:off x="1782449" y="6315785"/>
              <a:ext cx="369599" cy="3356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962F0F1-1AF7-208E-3174-947096638A48}"/>
              </a:ext>
            </a:extLst>
          </p:cNvPr>
          <p:cNvSpPr txBox="1"/>
          <p:nvPr/>
        </p:nvSpPr>
        <p:spPr>
          <a:xfrm>
            <a:off x="4113579" y="4608120"/>
            <a:ext cx="27150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sz="900" dirty="0"/>
              <a:t>M/P Cortical Dysplasia: 57yo woman, EEG: </a:t>
            </a:r>
            <a:r>
              <a:rPr lang="en-US" sz="900" b="0" i="0" dirty="0" err="1">
                <a:solidFill>
                  <a:srgbClr val="000000"/>
                </a:solidFill>
                <a:effectLst/>
                <a:latin typeface="docs-Calibri"/>
              </a:rPr>
              <a:t>Letf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 </a:t>
            </a:r>
            <a:r>
              <a:rPr lang="en-US" sz="900" b="0" i="0" dirty="0" err="1">
                <a:solidFill>
                  <a:srgbClr val="000000"/>
                </a:solidFill>
                <a:effectLst/>
                <a:latin typeface="docs-Calibri"/>
              </a:rPr>
              <a:t>fronto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-temporal</a:t>
            </a:r>
            <a:endParaRPr lang="en-IL" sz="900" dirty="0"/>
          </a:p>
          <a:p>
            <a:endParaRPr lang="en-IL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18E2DA-19EF-2BFD-2F46-CA0742977BD9}"/>
              </a:ext>
            </a:extLst>
          </p:cNvPr>
          <p:cNvSpPr txBox="1"/>
          <p:nvPr/>
        </p:nvSpPr>
        <p:spPr>
          <a:xfrm>
            <a:off x="4241814" y="382608"/>
            <a:ext cx="27062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Frontal lode epilepsy</a:t>
            </a:r>
            <a:r>
              <a:rPr lang="en-US" sz="900" dirty="0"/>
              <a:t>: 33yo man, EEG: normal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 </a:t>
            </a:r>
            <a:endParaRPr lang="en-IL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BB5B57-E8DF-1280-EF5D-912C9FA68343}"/>
              </a:ext>
            </a:extLst>
          </p:cNvPr>
          <p:cNvSpPr txBox="1"/>
          <p:nvPr/>
        </p:nvSpPr>
        <p:spPr>
          <a:xfrm>
            <a:off x="125385" y="4609585"/>
            <a:ext cx="27150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docs-Calibri"/>
              </a:rPr>
              <a:t> Frontal lobe Epilepsy: 55yo woman,  EEG: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frontal temporal right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docs-Calibri"/>
              </a:rPr>
              <a:t>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L" sz="900" dirty="0"/>
          </a:p>
          <a:p>
            <a:endParaRPr lang="en-IL" sz="9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1ECD66-684E-7C13-DCA8-AB8F5EF5B9D2}"/>
              </a:ext>
            </a:extLst>
          </p:cNvPr>
          <p:cNvGrpSpPr/>
          <p:nvPr/>
        </p:nvGrpSpPr>
        <p:grpSpPr>
          <a:xfrm>
            <a:off x="4097420" y="7452907"/>
            <a:ext cx="2700083" cy="1569380"/>
            <a:chOff x="4097420" y="7452907"/>
            <a:chExt cx="2700083" cy="156938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B91C661-82C9-5AAB-7E50-7D5D04188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97420" y="7458940"/>
              <a:ext cx="1297472" cy="156334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E58316C-1F27-D929-21CE-2F6CD37C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09773" y="7452907"/>
              <a:ext cx="1387730" cy="1546328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1C2ADA5D-D9A4-C90D-29BC-24F4E8257F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809" y="7388625"/>
            <a:ext cx="2601713" cy="166182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97AC6BB-DF6C-37A8-9E37-9FFD291257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7186" y="2560261"/>
            <a:ext cx="2182088" cy="11583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8A8AE71-5B7F-3EB1-8397-EB89BE90095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356" y="3553892"/>
            <a:ext cx="2060350" cy="112291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529129-183F-1F1F-4830-CF2F378AA3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3196" y="694744"/>
            <a:ext cx="617273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59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BBA16B6-3234-AFFF-303F-B7DE82FAB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3548933"/>
            <a:ext cx="1428750" cy="3529377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E5EBD0-C1AD-FE68-3712-894C3C5B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" y="2723518"/>
            <a:ext cx="6800850" cy="74357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Patient #1: </a:t>
            </a:r>
            <a:r>
              <a:rPr lang="en-US" sz="1050" dirty="0"/>
              <a:t>28-year-old male, “seizure-like episodes” during sleep.   </a:t>
            </a:r>
            <a:r>
              <a:rPr lang="en-US" sz="1050" b="1" dirty="0"/>
              <a:t>Meds</a:t>
            </a:r>
            <a:r>
              <a:rPr lang="en-US" sz="1050" dirty="0"/>
              <a:t>: carbamazepine, divalproex, </a:t>
            </a:r>
            <a:r>
              <a:rPr lang="en-US" sz="1050" dirty="0" err="1"/>
              <a:t>perampanel</a:t>
            </a:r>
            <a:r>
              <a:rPr lang="en-US" sz="1050" dirty="0"/>
              <a:t>.  </a:t>
            </a:r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EMU</a:t>
            </a:r>
            <a:r>
              <a:rPr lang="en-US" sz="1050" dirty="0"/>
              <a:t>: Complex and brief </a:t>
            </a:r>
            <a:r>
              <a:rPr lang="en-US" sz="1050" dirty="0" err="1"/>
              <a:t>hypermotor</a:t>
            </a:r>
            <a:r>
              <a:rPr lang="en-US" sz="1050" dirty="0"/>
              <a:t> events, vocalizing out of sleep, left arm extension and right arm flexion. Focal to bilateral tonic-</a:t>
            </a:r>
            <a:r>
              <a:rPr lang="en-US" sz="1050" dirty="0" err="1"/>
              <a:t>clonic</a:t>
            </a:r>
            <a:r>
              <a:rPr lang="en-US" sz="1050" dirty="0"/>
              <a:t> seizures.  </a:t>
            </a:r>
            <a:r>
              <a:rPr lang="en-US" sz="1050" b="1" dirty="0"/>
              <a:t>LTM-EEG:</a:t>
            </a:r>
            <a:r>
              <a:rPr lang="en-US" sz="1050" dirty="0"/>
              <a:t> Interictal bifrontal  spikes Rt&gt;Lt. Ictal: right frontal midline vs bifrontal.  </a:t>
            </a:r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MRI:</a:t>
            </a:r>
            <a:r>
              <a:rPr lang="en-US" sz="1050" dirty="0"/>
              <a:t> Non-</a:t>
            </a:r>
            <a:r>
              <a:rPr lang="en-US" sz="1050" dirty="0" err="1"/>
              <a:t>lesional</a:t>
            </a:r>
            <a:endParaRPr lang="en-US" sz="10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7AB984-B068-D32A-8735-8F857B094750}"/>
              </a:ext>
            </a:extLst>
          </p:cNvPr>
          <p:cNvSpPr/>
          <p:nvPr/>
        </p:nvSpPr>
        <p:spPr>
          <a:xfrm>
            <a:off x="0" y="2382610"/>
            <a:ext cx="427552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IE" sz="1350" dirty="0">
                <a:latin typeface="Helvetica" pitchFamily="2" charset="0"/>
              </a:rPr>
              <a:t>Time for translation: Preliminary (unpublished) results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1FABFA-2C5B-8DF8-EF41-0B8754C6C5B8}"/>
              </a:ext>
            </a:extLst>
          </p:cNvPr>
          <p:cNvCxnSpPr/>
          <p:nvPr/>
        </p:nvCxnSpPr>
        <p:spPr>
          <a:xfrm>
            <a:off x="0" y="2667000"/>
            <a:ext cx="6866538" cy="0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979135A-0C90-B1FE-06D9-CC65EA384E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86" t="6470" r="14985" b="8741"/>
          <a:stretch/>
        </p:blipFill>
        <p:spPr>
          <a:xfrm>
            <a:off x="3028950" y="3541834"/>
            <a:ext cx="3542845" cy="3561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AAD2A9-0F89-1C2C-0013-903D5B433F7A}"/>
              </a:ext>
            </a:extLst>
          </p:cNvPr>
          <p:cNvSpPr txBox="1"/>
          <p:nvPr/>
        </p:nvSpPr>
        <p:spPr>
          <a:xfrm>
            <a:off x="1600656" y="7213684"/>
            <a:ext cx="4000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IL" sz="1350" dirty="0"/>
              <a:t>With Ben Whatley, Dalhousie Univ / NSHA  (3T GE)</a:t>
            </a:r>
          </a:p>
        </p:txBody>
      </p:sp>
    </p:spTree>
    <p:extLst>
      <p:ext uri="{BB962C8B-B14F-4D97-AF65-F5344CB8AC3E}">
        <p14:creationId xmlns:p14="http://schemas.microsoft.com/office/powerpoint/2010/main" val="2337440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715BF0-91C3-D9F7-BF2A-2B91ADB6F222}"/>
              </a:ext>
            </a:extLst>
          </p:cNvPr>
          <p:cNvSpPr/>
          <p:nvPr/>
        </p:nvSpPr>
        <p:spPr>
          <a:xfrm>
            <a:off x="0" y="2382610"/>
            <a:ext cx="427552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IE" sz="1350" dirty="0">
                <a:latin typeface="Helvetica" pitchFamily="2" charset="0"/>
              </a:rPr>
              <a:t>Time for translation: Preliminary (unpublished) results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99D0FB-0198-28FE-5A30-179F938E251A}"/>
              </a:ext>
            </a:extLst>
          </p:cNvPr>
          <p:cNvCxnSpPr/>
          <p:nvPr/>
        </p:nvCxnSpPr>
        <p:spPr>
          <a:xfrm>
            <a:off x="0" y="2667000"/>
            <a:ext cx="6866538" cy="0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78A526-46B5-A803-0864-0D74C7462C88}"/>
              </a:ext>
            </a:extLst>
          </p:cNvPr>
          <p:cNvSpPr txBox="1"/>
          <p:nvPr/>
        </p:nvSpPr>
        <p:spPr>
          <a:xfrm>
            <a:off x="1600656" y="7270834"/>
            <a:ext cx="35428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IL" sz="1350" dirty="0"/>
              <a:t>With Ben Whatley, Dalhousie Univ / NSHA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143BA3-0BE2-365D-FA16-52F5BE9D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2" y="2697475"/>
            <a:ext cx="6829298" cy="883922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Patient #2: </a:t>
            </a:r>
            <a:r>
              <a:rPr lang="en-US" sz="1050" dirty="0"/>
              <a:t>24-year-old female, possible right mesial temporal lobe epilepsy. </a:t>
            </a:r>
            <a:r>
              <a:rPr lang="en-US" sz="1050" b="1" dirty="0"/>
              <a:t>Meds</a:t>
            </a:r>
            <a:r>
              <a:rPr lang="en-US" sz="1050" dirty="0"/>
              <a:t>: brivaracetam, lamotrigine, </a:t>
            </a:r>
            <a:r>
              <a:rPr lang="en-US" sz="1050" dirty="0" err="1"/>
              <a:t>perampanel</a:t>
            </a:r>
            <a:endParaRPr lang="en-US" sz="1050" dirty="0"/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Interictal EEG</a:t>
            </a:r>
            <a:r>
              <a:rPr lang="en-US" sz="1050" dirty="0"/>
              <a:t>:  Right anterior temporal spikes. </a:t>
            </a:r>
            <a:r>
              <a:rPr lang="en-US" sz="1050" b="1" dirty="0"/>
              <a:t>EMU</a:t>
            </a:r>
            <a:r>
              <a:rPr lang="en-US" sz="1050" dirty="0"/>
              <a:t>: focal to bilateral tonic </a:t>
            </a:r>
            <a:r>
              <a:rPr lang="en-US" sz="1050" dirty="0" err="1"/>
              <a:t>clonic</a:t>
            </a:r>
            <a:r>
              <a:rPr lang="en-US" sz="1050" dirty="0"/>
              <a:t> seizures, semiology </a:t>
            </a:r>
            <a:r>
              <a:rPr lang="en-US" sz="1050" dirty="0" err="1"/>
              <a:t>rMTLE</a:t>
            </a:r>
            <a:endParaRPr lang="en-US" sz="1050" dirty="0"/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LTM-EEG</a:t>
            </a:r>
            <a:r>
              <a:rPr lang="en-US" sz="1050" dirty="0"/>
              <a:t>:  Ictal: low amplitude rhythmic delta evolving over the right anterior and mid-temporal regions </a:t>
            </a:r>
          </a:p>
          <a:p>
            <a:pPr marL="0" indent="0">
              <a:buNone/>
            </a:pPr>
            <a:r>
              <a:rPr lang="en-US" sz="1050" b="1" dirty="0"/>
              <a:t>MRI</a:t>
            </a:r>
            <a:r>
              <a:rPr lang="en-US" sz="1050" dirty="0"/>
              <a:t>: non-</a:t>
            </a:r>
            <a:r>
              <a:rPr lang="en-US" sz="1050" dirty="0" err="1"/>
              <a:t>lesional</a:t>
            </a:r>
            <a:r>
              <a:rPr lang="en-US" sz="1050" dirty="0"/>
              <a:t> 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731380-9B11-611F-841E-7B547159E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3409951"/>
            <a:ext cx="1543050" cy="39024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8681A8-CAF8-A20C-71D3-28248A86BF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99" t="6060" r="15146" b="7555"/>
          <a:stretch/>
        </p:blipFill>
        <p:spPr>
          <a:xfrm>
            <a:off x="3167874" y="3516202"/>
            <a:ext cx="3577858" cy="369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29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1378395" y="-41645"/>
            <a:ext cx="353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focal epilepsy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38E84-1BB8-8114-3D13-6F0378442FD9}"/>
              </a:ext>
            </a:extLst>
          </p:cNvPr>
          <p:cNvSpPr txBox="1"/>
          <p:nvPr/>
        </p:nvSpPr>
        <p:spPr>
          <a:xfrm>
            <a:off x="4285189" y="9025520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13</a:t>
            </a:r>
          </a:p>
          <a:p>
            <a:r>
              <a:rPr lang="en-US" dirty="0"/>
              <a:t>Rest epilepsy = 27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A0DE1-637E-EC74-25BE-9151E1AACFCA}"/>
              </a:ext>
            </a:extLst>
          </p:cNvPr>
          <p:cNvSpPr txBox="1"/>
          <p:nvPr/>
        </p:nvSpPr>
        <p:spPr>
          <a:xfrm>
            <a:off x="4079870" y="57121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8E3AB-D391-F8C9-F864-21CC6FE2C0C9}"/>
              </a:ext>
            </a:extLst>
          </p:cNvPr>
          <p:cNvSpPr txBox="1"/>
          <p:nvPr/>
        </p:nvSpPr>
        <p:spPr>
          <a:xfrm>
            <a:off x="282515" y="7001071"/>
            <a:ext cx="6292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Focal regions are characterized with more BBBD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fast model.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slow model. Temporal areas; 0: Left ITG inferior temporal gyrus, 1: Left MTG middle temporal gyrus, 2: Left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3: Left STG superior temporal gyrus, 4: Left TMP temporal pole, 5: Left TTG transverse temporal gyrus, 6: Right ITG inferior temporal gyrus, 7: Right MTG middle temporal gyrus, 8: Right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9: Right STG superior temporal gyrus, 10: Right TMP temporal pole, 11: Right TTG transverse temporal gyrus.</a:t>
            </a:r>
            <a:b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frontal epilepsy compared to other epileptic patients in frontal regions in fast model.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with frontal epilepsy compared to other epileptic patients in frontal regions in slow model. Frontal areas; 0: Left FO frontal operculum, 1: Left FRP frontal pole, 2: Left MFC medial frontal cortex, 3: Left MFG middle frontal gyrus, 4: Left MSFG superior frontal gyrus medial segment, 5: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6: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7: Left SFG superior frontal gyrus, 8: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gyrus, 9: Right FO frontal operculum, 10: Right FRP frontal pole, 11: Right MFC medial frontal cortex, 12: Right MFG middle frontal gyrus, 13: Right MSFG superior frontal gyrus medial segment, 14: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15: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16: Right SFG superior frontal gyrus, 17: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gyrus.</a:t>
            </a:r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54A1B-4B89-5D1D-2067-F3354D61C072}"/>
              </a:ext>
            </a:extLst>
          </p:cNvPr>
          <p:cNvSpPr txBox="1"/>
          <p:nvPr/>
        </p:nvSpPr>
        <p:spPr>
          <a:xfrm>
            <a:off x="1817734" y="8952758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15</a:t>
            </a:r>
          </a:p>
          <a:p>
            <a:r>
              <a:rPr lang="en-US" dirty="0"/>
              <a:t>Rest epilepsy = 25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7C150A5-52A6-1219-E49F-6DAF2E486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9321966"/>
              </p:ext>
            </p:extLst>
          </p:nvPr>
        </p:nvGraphicFramePr>
        <p:xfrm>
          <a:off x="4778375" y="842963"/>
          <a:ext cx="2163763" cy="345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2172699" imgH="3494575" progId="Prism9.Document">
                  <p:embed/>
                </p:oleObj>
              </mc:Choice>
              <mc:Fallback>
                <p:oleObj name="Prism 9" r:id="rId2" imgW="2172699" imgH="3494575" progId="Prism9.Document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D7C150A5-52A6-1219-E49F-6DAF2E4865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75" y="842963"/>
                        <a:ext cx="2163763" cy="3457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9F6F3468-0C97-B8B4-669D-111669C40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2" y="1211692"/>
            <a:ext cx="2891406" cy="10772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2EE603-CA30-194C-57A8-6991BBAEB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1186" y="2366627"/>
            <a:ext cx="3280872" cy="97056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D4B37C8-4655-E3F6-D12B-20480C1EDD6A}"/>
              </a:ext>
            </a:extLst>
          </p:cNvPr>
          <p:cNvGrpSpPr/>
          <p:nvPr/>
        </p:nvGrpSpPr>
        <p:grpSpPr>
          <a:xfrm>
            <a:off x="3037642" y="782463"/>
            <a:ext cx="1283573" cy="5989121"/>
            <a:chOff x="5939555" y="460507"/>
            <a:chExt cx="782235" cy="364988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02B4BB-EB21-380D-9615-D9C7ED5DA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1879"/>
            <a:stretch/>
          </p:blipFill>
          <p:spPr>
            <a:xfrm>
              <a:off x="5939555" y="460507"/>
              <a:ext cx="462169" cy="364988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FA4B09-FC2E-2C53-DCD2-CAC0ED427E3C}"/>
                </a:ext>
              </a:extLst>
            </p:cNvPr>
            <p:cNvSpPr txBox="1"/>
            <p:nvPr/>
          </p:nvSpPr>
          <p:spPr>
            <a:xfrm rot="16200000">
              <a:off x="5282581" y="1641316"/>
              <a:ext cx="2484531" cy="393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800" dirty="0">
                  <a:cs typeface="+mj-cs"/>
                </a:rPr>
                <a:t>Patients with BBBD, % all</a:t>
              </a:r>
              <a:endParaRPr lang="he-IL" sz="1800" dirty="0">
                <a:cs typeface="+mj-cs"/>
              </a:endParaRPr>
            </a:p>
            <a:p>
              <a:endParaRPr lang="he-IL" dirty="0">
                <a:cs typeface="+mj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3EDB5E-898E-CD22-36AC-B878C295E8A4}"/>
              </a:ext>
            </a:extLst>
          </p:cNvPr>
          <p:cNvSpPr txBox="1"/>
          <p:nvPr/>
        </p:nvSpPr>
        <p:spPr>
          <a:xfrm>
            <a:off x="28078" y="605124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1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DF36E8-845E-E3EE-677A-8169C44A8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114" y="251756"/>
            <a:ext cx="3200400" cy="3034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35243-282E-BAD4-4EA0-A17BBB0B6CB2}"/>
              </a:ext>
            </a:extLst>
          </p:cNvPr>
          <p:cNvSpPr txBox="1"/>
          <p:nvPr/>
        </p:nvSpPr>
        <p:spPr>
          <a:xfrm>
            <a:off x="0" y="-20616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TA_4648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4F3347-6CFE-B19F-0CA7-EE6EDB27F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284" y="5443949"/>
            <a:ext cx="3076060" cy="28450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C20C86-560A-1343-2B45-47F42C8BC30C}"/>
              </a:ext>
            </a:extLst>
          </p:cNvPr>
          <p:cNvSpPr txBox="1"/>
          <p:nvPr/>
        </p:nvSpPr>
        <p:spPr>
          <a:xfrm>
            <a:off x="70836" y="4634699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EA_0804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668B9C-BE05-D794-549C-8957A43454B3}"/>
              </a:ext>
            </a:extLst>
          </p:cNvPr>
          <p:cNvGrpSpPr/>
          <p:nvPr/>
        </p:nvGrpSpPr>
        <p:grpSpPr>
          <a:xfrm>
            <a:off x="0" y="330197"/>
            <a:ext cx="2955704" cy="2955704"/>
            <a:chOff x="0" y="330197"/>
            <a:chExt cx="2955704" cy="2955704"/>
          </a:xfrm>
        </p:grpSpPr>
        <p:pic>
          <p:nvPicPr>
            <p:cNvPr id="2" name="Picture 1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7FE4EB02-2EB9-E9AE-BC81-BC198B60C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0197"/>
              <a:ext cx="2955704" cy="2955704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466C16-8043-658E-8AB3-B39DC89FE33F}"/>
                </a:ext>
              </a:extLst>
            </p:cNvPr>
            <p:cNvSpPr/>
            <p:nvPr/>
          </p:nvSpPr>
          <p:spPr>
            <a:xfrm>
              <a:off x="653690" y="1380811"/>
              <a:ext cx="521419" cy="111041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49B4DD-F92A-2E58-30E5-71E48F03E5C1}"/>
              </a:ext>
            </a:extLst>
          </p:cNvPr>
          <p:cNvGrpSpPr/>
          <p:nvPr/>
        </p:nvGrpSpPr>
        <p:grpSpPr>
          <a:xfrm>
            <a:off x="35418" y="5004031"/>
            <a:ext cx="3319787" cy="3319787"/>
            <a:chOff x="35418" y="5004031"/>
            <a:chExt cx="3319787" cy="3319787"/>
          </a:xfrm>
        </p:grpSpPr>
        <p:pic>
          <p:nvPicPr>
            <p:cNvPr id="6" name="Picture 5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2AF92695-DB02-8992-C36E-292600519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8" y="5004031"/>
              <a:ext cx="3319787" cy="3319787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B2EC669-72B8-22E3-5458-517B64042BC0}"/>
                </a:ext>
              </a:extLst>
            </p:cNvPr>
            <p:cNvSpPr/>
            <p:nvPr/>
          </p:nvSpPr>
          <p:spPr>
            <a:xfrm>
              <a:off x="1782449" y="6315785"/>
              <a:ext cx="369599" cy="3356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44A677A-69AA-B54D-64CF-7D94BA3FE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329" y="2821726"/>
            <a:ext cx="4353533" cy="2695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E66E2A-30C7-50D5-3F6E-04B7E6B1A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8062242"/>
            <a:ext cx="2715004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35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6296</TotalTime>
  <Words>1952</Words>
  <Application>Microsoft Office PowerPoint</Application>
  <PresentationFormat>A4 Paper (210x297 mm)</PresentationFormat>
  <Paragraphs>181</Paragraphs>
  <Slides>19</Slides>
  <Notes>10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docs-Calibri</vt:lpstr>
      <vt:lpstr>Helvetica</vt:lpstr>
      <vt:lpstr>Times New Roman</vt:lpstr>
      <vt:lpstr>Office Theme</vt:lpstr>
      <vt:lpstr>Prism 9</vt:lpstr>
      <vt:lpstr>Prism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Friedman</dc:creator>
  <cp:lastModifiedBy>Nir Cafri</cp:lastModifiedBy>
  <cp:revision>218</cp:revision>
  <dcterms:created xsi:type="dcterms:W3CDTF">2022-06-10T11:16:37Z</dcterms:created>
  <dcterms:modified xsi:type="dcterms:W3CDTF">2023-10-30T14:16:28Z</dcterms:modified>
</cp:coreProperties>
</file>